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0"/>
    <p:restoredTop sz="94635"/>
  </p:normalViewPr>
  <p:slideViewPr>
    <p:cSldViewPr snapToGrid="0" snapToObjects="1">
      <p:cViewPr varScale="1">
        <p:scale>
          <a:sx n="116" d="100"/>
          <a:sy n="116" d="100"/>
        </p:scale>
        <p:origin x="416"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BDD78-EC5E-734B-B1F4-A86000CB00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D3C8A5E2-0667-4442-9749-6445A44E0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D60C9BB1-FD50-674F-B1E2-172645B96575}"/>
              </a:ext>
            </a:extLst>
          </p:cNvPr>
          <p:cNvSpPr>
            <a:spLocks noGrp="1"/>
          </p:cNvSpPr>
          <p:nvPr>
            <p:ph type="dt" sz="half" idx="10"/>
          </p:nvPr>
        </p:nvSpPr>
        <p:spPr/>
        <p:txBody>
          <a:bodyPr/>
          <a:lstStyle/>
          <a:p>
            <a:fld id="{48A87A34-81AB-432B-8DAE-1953F412C126}" type="datetimeFigureOut">
              <a:rPr lang="en-US" smtClean="0"/>
              <a:t>3/28/19</a:t>
            </a:fld>
            <a:endParaRPr lang="en-US" dirty="0"/>
          </a:p>
        </p:txBody>
      </p:sp>
      <p:sp>
        <p:nvSpPr>
          <p:cNvPr id="5" name="Marcador de pie de página 4">
            <a:extLst>
              <a:ext uri="{FF2B5EF4-FFF2-40B4-BE49-F238E27FC236}">
                <a16:creationId xmlns:a16="http://schemas.microsoft.com/office/drawing/2014/main" id="{EDEF4044-94D0-4649-A0B7-6DE9CD4A2EF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BA5137F-07FA-CB43-9982-A32E99C7866F}"/>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5812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D7A18-6A20-8F4A-A98B-1826FE71AC65}"/>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3C8C8B3D-1619-944C-866A-A09B822F0A37}"/>
              </a:ext>
            </a:extLst>
          </p:cNvPr>
          <p:cNvSpPr>
            <a:spLocks noGrp="1"/>
          </p:cNvSpPr>
          <p:nvPr>
            <p:ph type="body" orient="vert" idx="1"/>
          </p:nvPr>
        </p:nvSpPr>
        <p:spPr/>
        <p:txBody>
          <a:bodyPr vert="eaVert"/>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A6F9334F-9261-6E4B-8B03-7B37E4AEAFD8}"/>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5" name="Marcador de pie de página 4">
            <a:extLst>
              <a:ext uri="{FF2B5EF4-FFF2-40B4-BE49-F238E27FC236}">
                <a16:creationId xmlns:a16="http://schemas.microsoft.com/office/drawing/2014/main" id="{B3A2E1AC-F3AD-A34C-ADCA-33DADEB1C7D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0107361B-412C-5D40-B1EE-C8BC2D26F54C}"/>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87489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4461BE6-C7C1-C84D-A1A0-DF31EC3D490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4D080A99-32B8-914F-9E6B-84B93B30782B}"/>
              </a:ext>
            </a:extLst>
          </p:cNvPr>
          <p:cNvSpPr>
            <a:spLocks noGrp="1"/>
          </p:cNvSpPr>
          <p:nvPr>
            <p:ph type="body" orient="vert" idx="1"/>
          </p:nvPr>
        </p:nvSpPr>
        <p:spPr>
          <a:xfrm>
            <a:off x="838200" y="365125"/>
            <a:ext cx="7734300" cy="5811838"/>
          </a:xfrm>
        </p:spPr>
        <p:txBody>
          <a:bodyPr vert="eaVert"/>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1D0CE651-E97A-154F-BF81-DC079463DF9A}"/>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5" name="Marcador de pie de página 4">
            <a:extLst>
              <a:ext uri="{FF2B5EF4-FFF2-40B4-BE49-F238E27FC236}">
                <a16:creationId xmlns:a16="http://schemas.microsoft.com/office/drawing/2014/main" id="{91C16FC0-E78B-6441-9183-C0792C2DA3E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41EE3840-69DD-2045-9600-33E43DEECA78}"/>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0831131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12" name="Content Placeholder 2"/>
          <p:cNvSpPr>
            <a:spLocks noGrp="1"/>
          </p:cNvSpPr>
          <p:nvPr>
            <p:ph sz="quarter" idx="13"/>
          </p:nvPr>
        </p:nvSpPr>
        <p:spPr>
          <a:xfrm>
            <a:off x="913774" y="2367092"/>
            <a:ext cx="10363826" cy="3424107"/>
          </a:xfrm>
        </p:spPr>
        <p:txBody>
          <a:bodyPr/>
          <a:lstStyle/>
          <a:p>
            <a:pPr lvl="0"/>
            <a:r>
              <a:rPr lang="es-ES"/>
              <a:t>Haga clic para modificar los estilos de texto del patrón
Segundo nivel
Tercer nivel
Cuarto nivel
Quinto nivel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3/28/19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extLst>
      <p:ext uri="{BB962C8B-B14F-4D97-AF65-F5344CB8AC3E}">
        <p14:creationId xmlns:p14="http://schemas.microsoft.com/office/powerpoint/2010/main" val="5276861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D2D39-1850-AC4F-8144-D019FC640194}"/>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00D4B83D-93D7-CE4E-9C1A-AA78FE311B7A}"/>
              </a:ext>
            </a:extLst>
          </p:cNvPr>
          <p:cNvSpPr>
            <a:spLocks noGrp="1"/>
          </p:cNvSpPr>
          <p:nvPr>
            <p:ph idx="1"/>
          </p:nvPr>
        </p:nvSpPr>
        <p:spPr/>
        <p:txBody>
          <a:body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6928D379-B35B-3F4C-967D-C44491DBB133}"/>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5" name="Marcador de pie de página 4">
            <a:extLst>
              <a:ext uri="{FF2B5EF4-FFF2-40B4-BE49-F238E27FC236}">
                <a16:creationId xmlns:a16="http://schemas.microsoft.com/office/drawing/2014/main" id="{017A79A6-DF8F-C343-BC23-1A917522D2F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945F214B-188C-2D42-82CE-691599A0C829}"/>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8554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3F4AE-0723-0E46-BCAF-29D92831C2F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86FB056F-6750-1B4D-931A-5AFD64DD9F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3C016456-08EE-CB49-99B8-C95B0045CB4C}"/>
              </a:ext>
            </a:extLst>
          </p:cNvPr>
          <p:cNvSpPr>
            <a:spLocks noGrp="1"/>
          </p:cNvSpPr>
          <p:nvPr>
            <p:ph type="dt" sz="half" idx="10"/>
          </p:nvPr>
        </p:nvSpPr>
        <p:spPr/>
        <p:txBody>
          <a:bodyPr/>
          <a:lstStyle/>
          <a:p>
            <a:fld id="{48A87A34-81AB-432B-8DAE-1953F412C126}" type="datetimeFigureOut">
              <a:rPr lang="en-US" smtClean="0"/>
              <a:t>3/28/19</a:t>
            </a:fld>
            <a:endParaRPr lang="en-US" dirty="0"/>
          </a:p>
        </p:txBody>
      </p:sp>
      <p:sp>
        <p:nvSpPr>
          <p:cNvPr id="5" name="Marcador de pie de página 4">
            <a:extLst>
              <a:ext uri="{FF2B5EF4-FFF2-40B4-BE49-F238E27FC236}">
                <a16:creationId xmlns:a16="http://schemas.microsoft.com/office/drawing/2014/main" id="{D88E0EF0-6ACA-FD4B-ADA4-4B853FAB1C9D}"/>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6252B187-7314-6042-AFA1-50D7A3AA25D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916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F62D9-6335-044C-8687-30A22DCB1E93}"/>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3CEFB087-D3FD-5C4D-8625-A5A7C2060DEB}"/>
              </a:ext>
            </a:extLst>
          </p:cNvPr>
          <p:cNvSpPr>
            <a:spLocks noGrp="1"/>
          </p:cNvSpPr>
          <p:nvPr>
            <p:ph sz="half" idx="1"/>
          </p:nvPr>
        </p:nvSpPr>
        <p:spPr>
          <a:xfrm>
            <a:off x="838200" y="1825625"/>
            <a:ext cx="5181600" cy="4351338"/>
          </a:xfrm>
        </p:spPr>
        <p:txBody>
          <a:bodyPr/>
          <a:lstStyle/>
          <a:p>
            <a:r>
              <a:rPr lang="es-ES"/>
              <a:t>Haga clic para modificar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D2CC9B01-AB9C-3C49-BD32-19F4A6CDA8F0}"/>
              </a:ext>
            </a:extLst>
          </p:cNvPr>
          <p:cNvSpPr>
            <a:spLocks noGrp="1"/>
          </p:cNvSpPr>
          <p:nvPr>
            <p:ph sz="half" idx="2"/>
          </p:nvPr>
        </p:nvSpPr>
        <p:spPr>
          <a:xfrm>
            <a:off x="6172200" y="1825625"/>
            <a:ext cx="5181600" cy="4351338"/>
          </a:xfrm>
        </p:spPr>
        <p:txBody>
          <a:body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982D7655-2800-8F46-BC02-B9162410F449}"/>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6" name="Marcador de pie de página 5">
            <a:extLst>
              <a:ext uri="{FF2B5EF4-FFF2-40B4-BE49-F238E27FC236}">
                <a16:creationId xmlns:a16="http://schemas.microsoft.com/office/drawing/2014/main" id="{CA28FFEA-1499-904A-965A-8E5F840C0E36}"/>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79B2725-9C99-D340-91A9-4FA126F3C0BA}"/>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92116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3DBD5-1FF8-7F42-BD28-BFE00C70557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081354E-7DCB-7A46-8B43-64D1A391F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CA219832-8BE3-BB40-8678-206F4FD01748}"/>
              </a:ext>
            </a:extLst>
          </p:cNvPr>
          <p:cNvSpPr>
            <a:spLocks noGrp="1"/>
          </p:cNvSpPr>
          <p:nvPr>
            <p:ph sz="half" idx="2"/>
          </p:nvPr>
        </p:nvSpPr>
        <p:spPr>
          <a:xfrm>
            <a:off x="839788" y="2505075"/>
            <a:ext cx="5157787" cy="3684588"/>
          </a:xfrm>
        </p:spPr>
        <p:txBody>
          <a:bodyPr/>
          <a:lstStyle/>
          <a:p>
            <a:r>
              <a:rPr lang="es-ES"/>
              <a:t>Haga clic para modificar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06707868-A761-4B46-8517-E3FA815ED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21F21237-2EDF-6348-9632-08AE134FCFB8}"/>
              </a:ext>
            </a:extLst>
          </p:cNvPr>
          <p:cNvSpPr>
            <a:spLocks noGrp="1"/>
          </p:cNvSpPr>
          <p:nvPr>
            <p:ph sz="quarter" idx="4"/>
          </p:nvPr>
        </p:nvSpPr>
        <p:spPr>
          <a:xfrm>
            <a:off x="6172200" y="2505075"/>
            <a:ext cx="5183188" cy="3684588"/>
          </a:xfrm>
        </p:spPr>
        <p:txBody>
          <a:bodyPr/>
          <a:lstStyle/>
          <a:p>
            <a:r>
              <a:rPr lang="es-ES"/>
              <a:t>Haga clic para modificar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D7377366-5FE8-CB4F-B30D-FE3133CA84D7}"/>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8" name="Marcador de pie de página 7">
            <a:extLst>
              <a:ext uri="{FF2B5EF4-FFF2-40B4-BE49-F238E27FC236}">
                <a16:creationId xmlns:a16="http://schemas.microsoft.com/office/drawing/2014/main" id="{58D52FE5-76BD-1E44-B0A2-11CFF906F356}"/>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00154773-9112-9C48-923B-6A897D21AF0E}"/>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1657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2AF54-EE33-F54D-B2D8-D740F9EBA73C}"/>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C9DD6442-6AB3-5546-A4FC-726B3956F2E7}"/>
              </a:ext>
            </a:extLst>
          </p:cNvPr>
          <p:cNvSpPr>
            <a:spLocks noGrp="1"/>
          </p:cNvSpPr>
          <p:nvPr>
            <p:ph type="dt" sz="half" idx="10"/>
          </p:nvPr>
        </p:nvSpPr>
        <p:spPr/>
        <p:txBody>
          <a:bodyPr/>
          <a:lstStyle/>
          <a:p>
            <a:fld id="{48A87A34-81AB-432B-8DAE-1953F412C126}" type="datetimeFigureOut">
              <a:rPr lang="en-US" smtClean="0"/>
              <a:t>3/28/19</a:t>
            </a:fld>
            <a:endParaRPr lang="en-US" dirty="0"/>
          </a:p>
        </p:txBody>
      </p:sp>
      <p:sp>
        <p:nvSpPr>
          <p:cNvPr id="4" name="Marcador de pie de página 3">
            <a:extLst>
              <a:ext uri="{FF2B5EF4-FFF2-40B4-BE49-F238E27FC236}">
                <a16:creationId xmlns:a16="http://schemas.microsoft.com/office/drawing/2014/main" id="{7529456A-28A3-6743-A451-F8463F585915}"/>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5334F23-1E12-7D45-8F25-607C0434F09D}"/>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275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D323F00-D017-EA48-8CBB-0F498704C615}"/>
              </a:ext>
            </a:extLst>
          </p:cNvPr>
          <p:cNvSpPr>
            <a:spLocks noGrp="1"/>
          </p:cNvSpPr>
          <p:nvPr>
            <p:ph type="dt" sz="half" idx="10"/>
          </p:nvPr>
        </p:nvSpPr>
        <p:spPr/>
        <p:txBody>
          <a:bodyPr/>
          <a:lstStyle/>
          <a:p>
            <a:fld id="{48A87A34-81AB-432B-8DAE-1953F412C126}" type="datetimeFigureOut">
              <a:rPr lang="en-US" smtClean="0"/>
              <a:t>3/28/19</a:t>
            </a:fld>
            <a:endParaRPr lang="en-US" dirty="0"/>
          </a:p>
        </p:txBody>
      </p:sp>
      <p:sp>
        <p:nvSpPr>
          <p:cNvPr id="3" name="Marcador de pie de página 2">
            <a:extLst>
              <a:ext uri="{FF2B5EF4-FFF2-40B4-BE49-F238E27FC236}">
                <a16:creationId xmlns:a16="http://schemas.microsoft.com/office/drawing/2014/main" id="{1BBF94A8-DEB5-E645-84CF-8F95D13F4C46}"/>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7706C347-72C3-454F-AF3D-131996F3B2E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0604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073A3-DF22-BB48-AA36-DCC223443C0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CEFDB040-D46E-CB4E-A8B4-67667055F0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Haga clic para modificar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8152DAA7-DD10-7946-8C2E-EEF28FAA5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70117A26-C582-9341-AD2E-B328ACAF04D3}"/>
              </a:ext>
            </a:extLst>
          </p:cNvPr>
          <p:cNvSpPr>
            <a:spLocks noGrp="1"/>
          </p:cNvSpPr>
          <p:nvPr>
            <p:ph type="dt" sz="half" idx="10"/>
          </p:nvPr>
        </p:nvSpPr>
        <p:spPr/>
        <p:txBody>
          <a:bodyPr/>
          <a:lstStyle/>
          <a:p>
            <a:fld id="{48A87A34-81AB-432B-8DAE-1953F412C126}" type="datetimeFigureOut">
              <a:rPr lang="en-US" smtClean="0"/>
              <a:pPr/>
              <a:t>3/28/19</a:t>
            </a:fld>
            <a:endParaRPr lang="en-US" dirty="0"/>
          </a:p>
        </p:txBody>
      </p:sp>
      <p:sp>
        <p:nvSpPr>
          <p:cNvPr id="6" name="Marcador de pie de página 5">
            <a:extLst>
              <a:ext uri="{FF2B5EF4-FFF2-40B4-BE49-F238E27FC236}">
                <a16:creationId xmlns:a16="http://schemas.microsoft.com/office/drawing/2014/main" id="{D9480B3B-16B7-A240-833C-B6E1927E3C3B}"/>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79EBD479-8F38-DF4D-A1FE-F507442BA2E5}"/>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3993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B13D3-E051-CE45-9389-D4277C6C2E3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25F90617-C7FA-7D48-91D3-D6CFCAE30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13C55DDD-433D-B547-B375-90A5B9BAF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19AA13DC-4B78-B54E-A993-5F9D6FAC25F4}"/>
              </a:ext>
            </a:extLst>
          </p:cNvPr>
          <p:cNvSpPr>
            <a:spLocks noGrp="1"/>
          </p:cNvSpPr>
          <p:nvPr>
            <p:ph type="dt" sz="half" idx="10"/>
          </p:nvPr>
        </p:nvSpPr>
        <p:spPr/>
        <p:txBody>
          <a:bodyPr/>
          <a:lstStyle/>
          <a:p>
            <a:fld id="{48A87A34-81AB-432B-8DAE-1953F412C126}" type="datetimeFigureOut">
              <a:rPr lang="en-US" smtClean="0"/>
              <a:t>3/28/19</a:t>
            </a:fld>
            <a:endParaRPr lang="en-US" dirty="0"/>
          </a:p>
        </p:txBody>
      </p:sp>
      <p:sp>
        <p:nvSpPr>
          <p:cNvPr id="6" name="Marcador de pie de página 5">
            <a:extLst>
              <a:ext uri="{FF2B5EF4-FFF2-40B4-BE49-F238E27FC236}">
                <a16:creationId xmlns:a16="http://schemas.microsoft.com/office/drawing/2014/main" id="{020DF08D-8494-AB40-AC4C-5A831637F431}"/>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AB8ABC5E-A6DA-0542-8E48-AA8171BFB3D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647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B5B89C-7B45-0946-9C1A-50D6E8095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D56F8B6-0A79-9D46-9D69-2D773D853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F8CE1E67-5BA6-C746-94C7-B21CAAA58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3/28/19</a:t>
            </a:fld>
            <a:endParaRPr lang="en-US" dirty="0"/>
          </a:p>
        </p:txBody>
      </p:sp>
      <p:sp>
        <p:nvSpPr>
          <p:cNvPr id="5" name="Marcador de pie de página 4">
            <a:extLst>
              <a:ext uri="{FF2B5EF4-FFF2-40B4-BE49-F238E27FC236}">
                <a16:creationId xmlns:a16="http://schemas.microsoft.com/office/drawing/2014/main" id="{16071336-EF34-CF45-985B-97D02CD4F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2ED118FD-BF19-6840-983E-877EAB025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421805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2.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12.xm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3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12.xml"/><Relationship Id="rId4" Type="http://schemas.openxmlformats.org/officeDocument/2006/relationships/image" Target="../media/image48.png"/></Relationships>
</file>

<file path=ppt/slides/_rels/slide35.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3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5" Type="http://schemas.openxmlformats.org/officeDocument/2006/relationships/image" Target="../media/image57.png"/><Relationship Id="rId4" Type="http://schemas.openxmlformats.org/officeDocument/2006/relationships/image" Target="../media/image56.png"/></Relationships>
</file>

<file path=ppt/slides/_rels/slide3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12.xml"/><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609DD-62F2-9D44-B3A4-6ADD2FC9DBF9}"/>
              </a:ext>
            </a:extLst>
          </p:cNvPr>
          <p:cNvSpPr>
            <a:spLocks noGrp="1"/>
          </p:cNvSpPr>
          <p:nvPr>
            <p:ph type="ctrTitle"/>
          </p:nvPr>
        </p:nvSpPr>
        <p:spPr/>
        <p:txBody>
          <a:bodyPr/>
          <a:lstStyle/>
          <a:p>
            <a:r>
              <a:rPr lang="en" dirty="0"/>
              <a:t>Oracle Database 12</a:t>
            </a:r>
            <a:r>
              <a:rPr lang="en" b="1" i="1" dirty="0"/>
              <a:t>c</a:t>
            </a:r>
            <a:r>
              <a:rPr lang="en" dirty="0"/>
              <a:t>: SQL Workshop I </a:t>
            </a:r>
            <a:endParaRPr lang="es-ES_tradnl" dirty="0"/>
          </a:p>
        </p:txBody>
      </p:sp>
      <p:sp>
        <p:nvSpPr>
          <p:cNvPr id="3" name="Subtítulo 2">
            <a:extLst>
              <a:ext uri="{FF2B5EF4-FFF2-40B4-BE49-F238E27FC236}">
                <a16:creationId xmlns:a16="http://schemas.microsoft.com/office/drawing/2014/main" id="{6E84B136-7111-E744-A89F-371086114290}"/>
              </a:ext>
            </a:extLst>
          </p:cNvPr>
          <p:cNvSpPr>
            <a:spLocks noGrp="1"/>
          </p:cNvSpPr>
          <p:nvPr>
            <p:ph type="subTitle" idx="1"/>
          </p:nvPr>
        </p:nvSpPr>
        <p:spPr/>
        <p:txBody>
          <a:bodyPr/>
          <a:lstStyle/>
          <a:p>
            <a:r>
              <a:rPr lang="es-CO" dirty="0"/>
              <a:t>Student Guide – Volume I </a:t>
            </a:r>
          </a:p>
        </p:txBody>
      </p:sp>
    </p:spTree>
    <p:extLst>
      <p:ext uri="{BB962C8B-B14F-4D97-AF65-F5344CB8AC3E}">
        <p14:creationId xmlns:p14="http://schemas.microsoft.com/office/powerpoint/2010/main" val="359693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9100A0-9FEA-BB4F-8454-99BDB1140BA0}"/>
              </a:ext>
            </a:extLst>
          </p:cNvPr>
          <p:cNvSpPr>
            <a:spLocks noGrp="1"/>
          </p:cNvSpPr>
          <p:nvPr>
            <p:ph type="title"/>
          </p:nvPr>
        </p:nvSpPr>
        <p:spPr/>
        <p:txBody>
          <a:bodyPr/>
          <a:lstStyle/>
          <a:p>
            <a:r>
              <a:rPr lang="es-CO" dirty="0"/>
              <a:t>Comparison Operators </a:t>
            </a:r>
            <a:endParaRPr lang="es-ES_tradnl" dirty="0"/>
          </a:p>
        </p:txBody>
      </p:sp>
      <p:pic>
        <p:nvPicPr>
          <p:cNvPr id="4" name="Marcador de contenido 3">
            <a:extLst>
              <a:ext uri="{FF2B5EF4-FFF2-40B4-BE49-F238E27FC236}">
                <a16:creationId xmlns:a16="http://schemas.microsoft.com/office/drawing/2014/main" id="{121791B6-D64A-6F43-9BA2-4C7E674E8A9F}"/>
              </a:ext>
            </a:extLst>
          </p:cNvPr>
          <p:cNvPicPr>
            <a:picLocks noGrp="1" noChangeAspect="1"/>
          </p:cNvPicPr>
          <p:nvPr>
            <p:ph sz="quarter" idx="13"/>
          </p:nvPr>
        </p:nvPicPr>
        <p:blipFill>
          <a:blip r:embed="rId2"/>
          <a:stretch>
            <a:fillRect/>
          </a:stretch>
        </p:blipFill>
        <p:spPr>
          <a:xfrm>
            <a:off x="6096000" y="1027906"/>
            <a:ext cx="5857874" cy="5330441"/>
          </a:xfrm>
          <a:prstGeom prst="rect">
            <a:avLst/>
          </a:prstGeom>
        </p:spPr>
      </p:pic>
      <p:pic>
        <p:nvPicPr>
          <p:cNvPr id="5" name="Imagen 4">
            <a:extLst>
              <a:ext uri="{FF2B5EF4-FFF2-40B4-BE49-F238E27FC236}">
                <a16:creationId xmlns:a16="http://schemas.microsoft.com/office/drawing/2014/main" id="{75FE1D3C-8155-E74A-B387-7236A7140C0E}"/>
              </a:ext>
            </a:extLst>
          </p:cNvPr>
          <p:cNvPicPr>
            <a:picLocks noChangeAspect="1"/>
          </p:cNvPicPr>
          <p:nvPr/>
        </p:nvPicPr>
        <p:blipFill>
          <a:blip r:embed="rId3"/>
          <a:stretch>
            <a:fillRect/>
          </a:stretch>
        </p:blipFill>
        <p:spPr>
          <a:xfrm>
            <a:off x="427832" y="1409526"/>
            <a:ext cx="5558631" cy="1351709"/>
          </a:xfrm>
          <a:prstGeom prst="rect">
            <a:avLst/>
          </a:prstGeom>
        </p:spPr>
      </p:pic>
      <p:pic>
        <p:nvPicPr>
          <p:cNvPr id="6" name="Imagen 5">
            <a:extLst>
              <a:ext uri="{FF2B5EF4-FFF2-40B4-BE49-F238E27FC236}">
                <a16:creationId xmlns:a16="http://schemas.microsoft.com/office/drawing/2014/main" id="{8F897651-7ADB-9E40-9E47-C8D49B372239}"/>
              </a:ext>
            </a:extLst>
          </p:cNvPr>
          <p:cNvPicPr>
            <a:picLocks noChangeAspect="1"/>
          </p:cNvPicPr>
          <p:nvPr/>
        </p:nvPicPr>
        <p:blipFill>
          <a:blip r:embed="rId4"/>
          <a:stretch>
            <a:fillRect/>
          </a:stretch>
        </p:blipFill>
        <p:spPr>
          <a:xfrm>
            <a:off x="447518" y="2761236"/>
            <a:ext cx="5394309" cy="824928"/>
          </a:xfrm>
          <a:prstGeom prst="rect">
            <a:avLst/>
          </a:prstGeom>
        </p:spPr>
      </p:pic>
      <p:pic>
        <p:nvPicPr>
          <p:cNvPr id="7" name="Imagen 6">
            <a:extLst>
              <a:ext uri="{FF2B5EF4-FFF2-40B4-BE49-F238E27FC236}">
                <a16:creationId xmlns:a16="http://schemas.microsoft.com/office/drawing/2014/main" id="{BAED03D1-687E-E947-83DC-52799D29E580}"/>
              </a:ext>
            </a:extLst>
          </p:cNvPr>
          <p:cNvPicPr>
            <a:picLocks noChangeAspect="1"/>
          </p:cNvPicPr>
          <p:nvPr/>
        </p:nvPicPr>
        <p:blipFill>
          <a:blip r:embed="rId5"/>
          <a:stretch>
            <a:fillRect/>
          </a:stretch>
        </p:blipFill>
        <p:spPr>
          <a:xfrm>
            <a:off x="447518" y="3805636"/>
            <a:ext cx="5394309" cy="824331"/>
          </a:xfrm>
          <a:prstGeom prst="rect">
            <a:avLst/>
          </a:prstGeom>
        </p:spPr>
      </p:pic>
      <p:pic>
        <p:nvPicPr>
          <p:cNvPr id="8" name="Imagen 7">
            <a:extLst>
              <a:ext uri="{FF2B5EF4-FFF2-40B4-BE49-F238E27FC236}">
                <a16:creationId xmlns:a16="http://schemas.microsoft.com/office/drawing/2014/main" id="{59FD48E7-E20A-4147-B073-D91030AF4D8B}"/>
              </a:ext>
            </a:extLst>
          </p:cNvPr>
          <p:cNvPicPr>
            <a:picLocks noChangeAspect="1"/>
          </p:cNvPicPr>
          <p:nvPr/>
        </p:nvPicPr>
        <p:blipFill>
          <a:blip r:embed="rId6"/>
          <a:stretch>
            <a:fillRect/>
          </a:stretch>
        </p:blipFill>
        <p:spPr>
          <a:xfrm>
            <a:off x="523873" y="4941259"/>
            <a:ext cx="5275090" cy="779112"/>
          </a:xfrm>
          <a:prstGeom prst="rect">
            <a:avLst/>
          </a:prstGeom>
        </p:spPr>
      </p:pic>
    </p:spTree>
    <p:extLst>
      <p:ext uri="{BB962C8B-B14F-4D97-AF65-F5344CB8AC3E}">
        <p14:creationId xmlns:p14="http://schemas.microsoft.com/office/powerpoint/2010/main" val="221395907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F2033E-29A6-9E43-AA1A-3BD475669A3A}"/>
              </a:ext>
            </a:extLst>
          </p:cNvPr>
          <p:cNvSpPr>
            <a:spLocks noGrp="1"/>
          </p:cNvSpPr>
          <p:nvPr>
            <p:ph type="title"/>
          </p:nvPr>
        </p:nvSpPr>
        <p:spPr/>
        <p:txBody>
          <a:bodyPr/>
          <a:lstStyle/>
          <a:p>
            <a:r>
              <a:rPr lang="en" dirty="0"/>
              <a:t>Defining Conditions Using Logical Operators </a:t>
            </a:r>
            <a:endParaRPr lang="es-ES_tradnl" dirty="0"/>
          </a:p>
        </p:txBody>
      </p:sp>
      <p:pic>
        <p:nvPicPr>
          <p:cNvPr id="4" name="Marcador de contenido 3">
            <a:extLst>
              <a:ext uri="{FF2B5EF4-FFF2-40B4-BE49-F238E27FC236}">
                <a16:creationId xmlns:a16="http://schemas.microsoft.com/office/drawing/2014/main" id="{2E3BD2CB-642F-994B-8181-514F3DD0F406}"/>
              </a:ext>
            </a:extLst>
          </p:cNvPr>
          <p:cNvPicPr>
            <a:picLocks noGrp="1" noChangeAspect="1"/>
          </p:cNvPicPr>
          <p:nvPr>
            <p:ph sz="quarter" idx="13"/>
          </p:nvPr>
        </p:nvPicPr>
        <p:blipFill>
          <a:blip r:embed="rId2"/>
          <a:stretch>
            <a:fillRect/>
          </a:stretch>
        </p:blipFill>
        <p:spPr>
          <a:xfrm>
            <a:off x="4391025" y="2865438"/>
            <a:ext cx="7124700" cy="3302000"/>
          </a:xfrm>
          <a:prstGeom prst="rect">
            <a:avLst/>
          </a:prstGeom>
        </p:spPr>
      </p:pic>
      <p:pic>
        <p:nvPicPr>
          <p:cNvPr id="5" name="Imagen 4">
            <a:extLst>
              <a:ext uri="{FF2B5EF4-FFF2-40B4-BE49-F238E27FC236}">
                <a16:creationId xmlns:a16="http://schemas.microsoft.com/office/drawing/2014/main" id="{F0217211-7583-C244-89B0-1F3A39D493E2}"/>
              </a:ext>
            </a:extLst>
          </p:cNvPr>
          <p:cNvPicPr>
            <a:picLocks noChangeAspect="1"/>
          </p:cNvPicPr>
          <p:nvPr/>
        </p:nvPicPr>
        <p:blipFill>
          <a:blip r:embed="rId3"/>
          <a:stretch>
            <a:fillRect/>
          </a:stretch>
        </p:blipFill>
        <p:spPr>
          <a:xfrm>
            <a:off x="717551" y="1520032"/>
            <a:ext cx="4696752" cy="908844"/>
          </a:xfrm>
          <a:prstGeom prst="rect">
            <a:avLst/>
          </a:prstGeom>
        </p:spPr>
      </p:pic>
    </p:spTree>
    <p:extLst>
      <p:ext uri="{BB962C8B-B14F-4D97-AF65-F5344CB8AC3E}">
        <p14:creationId xmlns:p14="http://schemas.microsoft.com/office/powerpoint/2010/main" val="40785820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4340564-1899-4A42-BC8A-BFD193F59DE2}"/>
              </a:ext>
            </a:extLst>
          </p:cNvPr>
          <p:cNvSpPr>
            <a:spLocks noGrp="1"/>
          </p:cNvSpPr>
          <p:nvPr>
            <p:ph type="title"/>
          </p:nvPr>
        </p:nvSpPr>
        <p:spPr/>
        <p:txBody>
          <a:bodyPr/>
          <a:lstStyle/>
          <a:p>
            <a:r>
              <a:rPr lang="es-CO" dirty="0"/>
              <a:t>Rules of Precedence </a:t>
            </a:r>
            <a:endParaRPr lang="es-ES_tradnl" dirty="0"/>
          </a:p>
        </p:txBody>
      </p:sp>
      <p:pic>
        <p:nvPicPr>
          <p:cNvPr id="4" name="Marcador de contenido 3">
            <a:extLst>
              <a:ext uri="{FF2B5EF4-FFF2-40B4-BE49-F238E27FC236}">
                <a16:creationId xmlns:a16="http://schemas.microsoft.com/office/drawing/2014/main" id="{0C8AAC80-7830-634A-B1D0-465CC8CC84FE}"/>
              </a:ext>
            </a:extLst>
          </p:cNvPr>
          <p:cNvPicPr>
            <a:picLocks noGrp="1" noChangeAspect="1"/>
          </p:cNvPicPr>
          <p:nvPr>
            <p:ph sz="quarter" idx="13"/>
          </p:nvPr>
        </p:nvPicPr>
        <p:blipFill>
          <a:blip r:embed="rId2"/>
          <a:stretch>
            <a:fillRect/>
          </a:stretch>
        </p:blipFill>
        <p:spPr>
          <a:xfrm>
            <a:off x="6899367" y="2009775"/>
            <a:ext cx="4859649" cy="3424237"/>
          </a:xfrm>
          <a:prstGeom prst="rect">
            <a:avLst/>
          </a:prstGeom>
        </p:spPr>
      </p:pic>
      <p:pic>
        <p:nvPicPr>
          <p:cNvPr id="5" name="Imagen 4">
            <a:extLst>
              <a:ext uri="{FF2B5EF4-FFF2-40B4-BE49-F238E27FC236}">
                <a16:creationId xmlns:a16="http://schemas.microsoft.com/office/drawing/2014/main" id="{28059E5F-4D66-124F-8FA5-FEA1AFDEC961}"/>
              </a:ext>
            </a:extLst>
          </p:cNvPr>
          <p:cNvPicPr>
            <a:picLocks noChangeAspect="1"/>
          </p:cNvPicPr>
          <p:nvPr/>
        </p:nvPicPr>
        <p:blipFill>
          <a:blip r:embed="rId3"/>
          <a:stretch>
            <a:fillRect/>
          </a:stretch>
        </p:blipFill>
        <p:spPr>
          <a:xfrm>
            <a:off x="432984" y="1716088"/>
            <a:ext cx="6183873" cy="4298949"/>
          </a:xfrm>
          <a:prstGeom prst="rect">
            <a:avLst/>
          </a:prstGeom>
        </p:spPr>
      </p:pic>
    </p:spTree>
    <p:extLst>
      <p:ext uri="{BB962C8B-B14F-4D97-AF65-F5344CB8AC3E}">
        <p14:creationId xmlns:p14="http://schemas.microsoft.com/office/powerpoint/2010/main" val="39670440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7A2D78C-6510-D04C-A92D-E3EE79956E97}"/>
              </a:ext>
            </a:extLst>
          </p:cNvPr>
          <p:cNvSpPr>
            <a:spLocks noGrp="1"/>
          </p:cNvSpPr>
          <p:nvPr>
            <p:ph type="title"/>
          </p:nvPr>
        </p:nvSpPr>
        <p:spPr/>
        <p:txBody>
          <a:bodyPr/>
          <a:lstStyle/>
          <a:p>
            <a:r>
              <a:rPr lang="en" dirty="0"/>
              <a:t>Using SQL Row Limiting Clause in a Query </a:t>
            </a:r>
            <a:endParaRPr lang="es-ES_tradnl" dirty="0"/>
          </a:p>
        </p:txBody>
      </p:sp>
      <p:pic>
        <p:nvPicPr>
          <p:cNvPr id="4" name="Marcador de contenido 3">
            <a:extLst>
              <a:ext uri="{FF2B5EF4-FFF2-40B4-BE49-F238E27FC236}">
                <a16:creationId xmlns:a16="http://schemas.microsoft.com/office/drawing/2014/main" id="{3FD3DCDD-81A1-9C46-B1AA-4BCB3402AF3F}"/>
              </a:ext>
            </a:extLst>
          </p:cNvPr>
          <p:cNvPicPr>
            <a:picLocks noGrp="1" noChangeAspect="1"/>
          </p:cNvPicPr>
          <p:nvPr>
            <p:ph sz="quarter" idx="13"/>
          </p:nvPr>
        </p:nvPicPr>
        <p:blipFill>
          <a:blip r:embed="rId2"/>
          <a:stretch>
            <a:fillRect/>
          </a:stretch>
        </p:blipFill>
        <p:spPr>
          <a:xfrm>
            <a:off x="1082818" y="2366963"/>
            <a:ext cx="10026363" cy="3424237"/>
          </a:xfrm>
          <a:prstGeom prst="rect">
            <a:avLst/>
          </a:prstGeom>
        </p:spPr>
      </p:pic>
    </p:spTree>
    <p:extLst>
      <p:ext uri="{BB962C8B-B14F-4D97-AF65-F5344CB8AC3E}">
        <p14:creationId xmlns:p14="http://schemas.microsoft.com/office/powerpoint/2010/main" val="30524409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3E9FC12-6029-6F4E-A2D8-969577D4CC6A}"/>
              </a:ext>
            </a:extLst>
          </p:cNvPr>
          <p:cNvSpPr>
            <a:spLocks noGrp="1"/>
          </p:cNvSpPr>
          <p:nvPr>
            <p:ph type="title"/>
          </p:nvPr>
        </p:nvSpPr>
        <p:spPr/>
        <p:txBody>
          <a:bodyPr/>
          <a:lstStyle/>
          <a:p>
            <a:r>
              <a:rPr lang="en" dirty="0"/>
              <a:t>SQL Row Limiting Clause: Example</a:t>
            </a:r>
            <a:endParaRPr lang="es-ES_tradnl" dirty="0"/>
          </a:p>
        </p:txBody>
      </p:sp>
      <p:pic>
        <p:nvPicPr>
          <p:cNvPr id="4" name="Marcador de contenido 3">
            <a:extLst>
              <a:ext uri="{FF2B5EF4-FFF2-40B4-BE49-F238E27FC236}">
                <a16:creationId xmlns:a16="http://schemas.microsoft.com/office/drawing/2014/main" id="{006E3244-2FE6-314E-ADD2-2D17E8680995}"/>
              </a:ext>
            </a:extLst>
          </p:cNvPr>
          <p:cNvPicPr>
            <a:picLocks noGrp="1" noChangeAspect="1"/>
          </p:cNvPicPr>
          <p:nvPr>
            <p:ph sz="quarter" idx="13"/>
          </p:nvPr>
        </p:nvPicPr>
        <p:blipFill>
          <a:blip r:embed="rId2"/>
          <a:stretch>
            <a:fillRect/>
          </a:stretch>
        </p:blipFill>
        <p:spPr>
          <a:xfrm>
            <a:off x="914400" y="1319213"/>
            <a:ext cx="10363200" cy="2554480"/>
          </a:xfrm>
          <a:prstGeom prst="rect">
            <a:avLst/>
          </a:prstGeom>
        </p:spPr>
      </p:pic>
      <p:pic>
        <p:nvPicPr>
          <p:cNvPr id="5" name="Imagen 4">
            <a:extLst>
              <a:ext uri="{FF2B5EF4-FFF2-40B4-BE49-F238E27FC236}">
                <a16:creationId xmlns:a16="http://schemas.microsoft.com/office/drawing/2014/main" id="{EE7270FD-2AA0-0546-981E-91082897C055}"/>
              </a:ext>
            </a:extLst>
          </p:cNvPr>
          <p:cNvPicPr>
            <a:picLocks noChangeAspect="1"/>
          </p:cNvPicPr>
          <p:nvPr/>
        </p:nvPicPr>
        <p:blipFill>
          <a:blip r:embed="rId3"/>
          <a:stretch>
            <a:fillRect/>
          </a:stretch>
        </p:blipFill>
        <p:spPr>
          <a:xfrm>
            <a:off x="838200" y="3830831"/>
            <a:ext cx="6505575" cy="1764033"/>
          </a:xfrm>
          <a:prstGeom prst="rect">
            <a:avLst/>
          </a:prstGeom>
        </p:spPr>
      </p:pic>
      <p:pic>
        <p:nvPicPr>
          <p:cNvPr id="6" name="Imagen 5">
            <a:extLst>
              <a:ext uri="{FF2B5EF4-FFF2-40B4-BE49-F238E27FC236}">
                <a16:creationId xmlns:a16="http://schemas.microsoft.com/office/drawing/2014/main" id="{DD159875-A7A8-B441-B96A-E13B70D5CB33}"/>
              </a:ext>
            </a:extLst>
          </p:cNvPr>
          <p:cNvPicPr>
            <a:picLocks noChangeAspect="1"/>
          </p:cNvPicPr>
          <p:nvPr/>
        </p:nvPicPr>
        <p:blipFill>
          <a:blip r:embed="rId4"/>
          <a:stretch>
            <a:fillRect/>
          </a:stretch>
        </p:blipFill>
        <p:spPr>
          <a:xfrm>
            <a:off x="8128000" y="4014981"/>
            <a:ext cx="2921000" cy="1625600"/>
          </a:xfrm>
          <a:prstGeom prst="rect">
            <a:avLst/>
          </a:prstGeom>
        </p:spPr>
      </p:pic>
    </p:spTree>
    <p:extLst>
      <p:ext uri="{BB962C8B-B14F-4D97-AF65-F5344CB8AC3E}">
        <p14:creationId xmlns:p14="http://schemas.microsoft.com/office/powerpoint/2010/main" val="378908059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6BFFF4-1478-B64E-A13D-28D39C192088}"/>
              </a:ext>
            </a:extLst>
          </p:cNvPr>
          <p:cNvSpPr>
            <a:spLocks noGrp="1"/>
          </p:cNvSpPr>
          <p:nvPr>
            <p:ph type="title"/>
          </p:nvPr>
        </p:nvSpPr>
        <p:spPr/>
        <p:txBody>
          <a:bodyPr/>
          <a:lstStyle/>
          <a:p>
            <a:r>
              <a:rPr lang="es-CO" dirty="0"/>
              <a:t>Single-Row Functions </a:t>
            </a:r>
            <a:endParaRPr lang="es-ES_tradnl" dirty="0"/>
          </a:p>
        </p:txBody>
      </p:sp>
      <p:pic>
        <p:nvPicPr>
          <p:cNvPr id="4" name="Marcador de contenido 3">
            <a:extLst>
              <a:ext uri="{FF2B5EF4-FFF2-40B4-BE49-F238E27FC236}">
                <a16:creationId xmlns:a16="http://schemas.microsoft.com/office/drawing/2014/main" id="{FC46CFC9-4BF5-0F4A-BA33-29FA8928F665}"/>
              </a:ext>
            </a:extLst>
          </p:cNvPr>
          <p:cNvPicPr>
            <a:picLocks noGrp="1" noChangeAspect="1"/>
          </p:cNvPicPr>
          <p:nvPr>
            <p:ph sz="quarter" idx="13"/>
          </p:nvPr>
        </p:nvPicPr>
        <p:blipFill>
          <a:blip r:embed="rId2"/>
          <a:stretch>
            <a:fillRect/>
          </a:stretch>
        </p:blipFill>
        <p:spPr>
          <a:xfrm>
            <a:off x="3281362" y="1495766"/>
            <a:ext cx="6057900" cy="4759779"/>
          </a:xfrm>
          <a:prstGeom prst="rect">
            <a:avLst/>
          </a:prstGeom>
        </p:spPr>
      </p:pic>
    </p:spTree>
    <p:extLst>
      <p:ext uri="{BB962C8B-B14F-4D97-AF65-F5344CB8AC3E}">
        <p14:creationId xmlns:p14="http://schemas.microsoft.com/office/powerpoint/2010/main" val="39563773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1362FFE-1220-0743-B2E3-D41FA04ACF1C}"/>
              </a:ext>
            </a:extLst>
          </p:cNvPr>
          <p:cNvSpPr>
            <a:spLocks noGrp="1"/>
          </p:cNvSpPr>
          <p:nvPr>
            <p:ph type="title"/>
          </p:nvPr>
        </p:nvSpPr>
        <p:spPr/>
        <p:txBody>
          <a:bodyPr/>
          <a:lstStyle/>
          <a:p>
            <a:r>
              <a:rPr lang="es-CO" dirty="0"/>
              <a:t>Case-Conversion Functions </a:t>
            </a:r>
            <a:endParaRPr lang="es-ES_tradnl" dirty="0"/>
          </a:p>
        </p:txBody>
      </p:sp>
      <p:pic>
        <p:nvPicPr>
          <p:cNvPr id="4" name="Marcador de contenido 3">
            <a:extLst>
              <a:ext uri="{FF2B5EF4-FFF2-40B4-BE49-F238E27FC236}">
                <a16:creationId xmlns:a16="http://schemas.microsoft.com/office/drawing/2014/main" id="{F589EE42-15BA-2F43-9541-DB770E124C0C}"/>
              </a:ext>
            </a:extLst>
          </p:cNvPr>
          <p:cNvPicPr>
            <a:picLocks noGrp="1" noChangeAspect="1"/>
          </p:cNvPicPr>
          <p:nvPr>
            <p:ph sz="quarter" idx="13"/>
          </p:nvPr>
        </p:nvPicPr>
        <p:blipFill>
          <a:blip r:embed="rId2"/>
          <a:stretch>
            <a:fillRect/>
          </a:stretch>
        </p:blipFill>
        <p:spPr>
          <a:xfrm>
            <a:off x="838200" y="2726530"/>
            <a:ext cx="8369300" cy="2019300"/>
          </a:xfrm>
          <a:prstGeom prst="rect">
            <a:avLst/>
          </a:prstGeom>
        </p:spPr>
      </p:pic>
    </p:spTree>
    <p:extLst>
      <p:ext uri="{BB962C8B-B14F-4D97-AF65-F5344CB8AC3E}">
        <p14:creationId xmlns:p14="http://schemas.microsoft.com/office/powerpoint/2010/main" val="41371203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62C86E2-CC32-B54A-97CA-F323CA24A5AD}"/>
              </a:ext>
            </a:extLst>
          </p:cNvPr>
          <p:cNvSpPr>
            <a:spLocks noGrp="1"/>
          </p:cNvSpPr>
          <p:nvPr>
            <p:ph type="title"/>
          </p:nvPr>
        </p:nvSpPr>
        <p:spPr/>
        <p:txBody>
          <a:bodyPr/>
          <a:lstStyle/>
          <a:p>
            <a:r>
              <a:rPr lang="es-CO" dirty="0"/>
              <a:t>Character-Manipulation Functions </a:t>
            </a:r>
            <a:endParaRPr lang="es-ES_tradnl" dirty="0"/>
          </a:p>
        </p:txBody>
      </p:sp>
      <p:pic>
        <p:nvPicPr>
          <p:cNvPr id="4" name="Marcador de contenido 3">
            <a:extLst>
              <a:ext uri="{FF2B5EF4-FFF2-40B4-BE49-F238E27FC236}">
                <a16:creationId xmlns:a16="http://schemas.microsoft.com/office/drawing/2014/main" id="{9EE076E3-80E3-AF46-AE38-4DC358F0FD12}"/>
              </a:ext>
            </a:extLst>
          </p:cNvPr>
          <p:cNvPicPr>
            <a:picLocks noGrp="1" noChangeAspect="1"/>
          </p:cNvPicPr>
          <p:nvPr>
            <p:ph sz="quarter" idx="13"/>
          </p:nvPr>
        </p:nvPicPr>
        <p:blipFill>
          <a:blip r:embed="rId2"/>
          <a:stretch>
            <a:fillRect/>
          </a:stretch>
        </p:blipFill>
        <p:spPr>
          <a:xfrm>
            <a:off x="1331023" y="2366963"/>
            <a:ext cx="9529953" cy="3424237"/>
          </a:xfrm>
          <a:prstGeom prst="rect">
            <a:avLst/>
          </a:prstGeom>
        </p:spPr>
      </p:pic>
    </p:spTree>
    <p:extLst>
      <p:ext uri="{BB962C8B-B14F-4D97-AF65-F5344CB8AC3E}">
        <p14:creationId xmlns:p14="http://schemas.microsoft.com/office/powerpoint/2010/main" val="42641257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FF05C1A-C20B-2C48-9D02-D4EBE473C990}"/>
              </a:ext>
            </a:extLst>
          </p:cNvPr>
          <p:cNvSpPr>
            <a:spLocks noGrp="1"/>
          </p:cNvSpPr>
          <p:nvPr>
            <p:ph type="title"/>
          </p:nvPr>
        </p:nvSpPr>
        <p:spPr/>
        <p:txBody>
          <a:bodyPr/>
          <a:lstStyle/>
          <a:p>
            <a:r>
              <a:rPr lang="es-ES_tradnl" dirty="0"/>
              <a:t>Funciones de anidación</a:t>
            </a:r>
          </a:p>
        </p:txBody>
      </p:sp>
      <p:pic>
        <p:nvPicPr>
          <p:cNvPr id="5" name="Imagen 4">
            <a:extLst>
              <a:ext uri="{FF2B5EF4-FFF2-40B4-BE49-F238E27FC236}">
                <a16:creationId xmlns:a16="http://schemas.microsoft.com/office/drawing/2014/main" id="{957299E5-F8FB-3B4C-A3A9-8998394D234F}"/>
              </a:ext>
            </a:extLst>
          </p:cNvPr>
          <p:cNvPicPr>
            <a:picLocks noChangeAspect="1"/>
          </p:cNvPicPr>
          <p:nvPr/>
        </p:nvPicPr>
        <p:blipFill>
          <a:blip r:embed="rId2"/>
          <a:stretch>
            <a:fillRect/>
          </a:stretch>
        </p:blipFill>
        <p:spPr>
          <a:xfrm>
            <a:off x="752477" y="1333501"/>
            <a:ext cx="8396287" cy="2866763"/>
          </a:xfrm>
          <a:prstGeom prst="rect">
            <a:avLst/>
          </a:prstGeom>
        </p:spPr>
      </p:pic>
      <p:pic>
        <p:nvPicPr>
          <p:cNvPr id="7" name="Marcador de contenido 3">
            <a:extLst>
              <a:ext uri="{FF2B5EF4-FFF2-40B4-BE49-F238E27FC236}">
                <a16:creationId xmlns:a16="http://schemas.microsoft.com/office/drawing/2014/main" id="{45376C19-02F8-0F48-A46D-1E7AEDDBAA0E}"/>
              </a:ext>
            </a:extLst>
          </p:cNvPr>
          <p:cNvPicPr>
            <a:picLocks noChangeAspect="1"/>
          </p:cNvPicPr>
          <p:nvPr/>
        </p:nvPicPr>
        <p:blipFill>
          <a:blip r:embed="rId3"/>
          <a:stretch>
            <a:fillRect/>
          </a:stretch>
        </p:blipFill>
        <p:spPr>
          <a:xfrm>
            <a:off x="4579143" y="4104135"/>
            <a:ext cx="7064375" cy="2388740"/>
          </a:xfrm>
          <a:prstGeom prst="rect">
            <a:avLst/>
          </a:prstGeom>
        </p:spPr>
      </p:pic>
    </p:spTree>
    <p:extLst>
      <p:ext uri="{BB962C8B-B14F-4D97-AF65-F5344CB8AC3E}">
        <p14:creationId xmlns:p14="http://schemas.microsoft.com/office/powerpoint/2010/main" val="50291337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CCB03C-6644-D04B-9987-DF3741835D77}"/>
              </a:ext>
            </a:extLst>
          </p:cNvPr>
          <p:cNvSpPr>
            <a:spLocks noGrp="1"/>
          </p:cNvSpPr>
          <p:nvPr>
            <p:ph type="title"/>
          </p:nvPr>
        </p:nvSpPr>
        <p:spPr/>
        <p:txBody>
          <a:bodyPr/>
          <a:lstStyle/>
          <a:p>
            <a:r>
              <a:rPr lang="es-CO" dirty="0"/>
              <a:t>Numeric Functions </a:t>
            </a:r>
            <a:endParaRPr lang="es-ES_tradnl" dirty="0"/>
          </a:p>
        </p:txBody>
      </p:sp>
      <p:pic>
        <p:nvPicPr>
          <p:cNvPr id="4" name="Marcador de contenido 3">
            <a:extLst>
              <a:ext uri="{FF2B5EF4-FFF2-40B4-BE49-F238E27FC236}">
                <a16:creationId xmlns:a16="http://schemas.microsoft.com/office/drawing/2014/main" id="{B7138C34-14AF-E641-B6F2-BF559E571FDE}"/>
              </a:ext>
            </a:extLst>
          </p:cNvPr>
          <p:cNvPicPr>
            <a:picLocks noGrp="1" noChangeAspect="1"/>
          </p:cNvPicPr>
          <p:nvPr>
            <p:ph sz="quarter" idx="13"/>
          </p:nvPr>
        </p:nvPicPr>
        <p:blipFill>
          <a:blip r:embed="rId2"/>
          <a:stretch>
            <a:fillRect/>
          </a:stretch>
        </p:blipFill>
        <p:spPr>
          <a:xfrm>
            <a:off x="1295400" y="2516981"/>
            <a:ext cx="9601200" cy="3124200"/>
          </a:xfrm>
          <a:prstGeom prst="rect">
            <a:avLst/>
          </a:prstGeom>
        </p:spPr>
      </p:pic>
    </p:spTree>
    <p:extLst>
      <p:ext uri="{BB962C8B-B14F-4D97-AF65-F5344CB8AC3E}">
        <p14:creationId xmlns:p14="http://schemas.microsoft.com/office/powerpoint/2010/main" val="12681889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942F124-440B-7040-8F94-F461BBF70EDA}"/>
              </a:ext>
            </a:extLst>
          </p:cNvPr>
          <p:cNvSpPr>
            <a:spLocks noGrp="1"/>
          </p:cNvSpPr>
          <p:nvPr>
            <p:ph type="title"/>
          </p:nvPr>
        </p:nvSpPr>
        <p:spPr/>
        <p:txBody>
          <a:bodyPr/>
          <a:lstStyle/>
          <a:p>
            <a:r>
              <a:rPr lang="es-CO" dirty="0"/>
              <a:t>Concepto de base de datos relacional</a:t>
            </a:r>
          </a:p>
        </p:txBody>
      </p:sp>
      <p:sp>
        <p:nvSpPr>
          <p:cNvPr id="3" name="Marcador de contenido 2">
            <a:extLst>
              <a:ext uri="{FF2B5EF4-FFF2-40B4-BE49-F238E27FC236}">
                <a16:creationId xmlns:a16="http://schemas.microsoft.com/office/drawing/2014/main" id="{B34C1424-9C47-974D-83EB-3B40EACDE3A1}"/>
              </a:ext>
            </a:extLst>
          </p:cNvPr>
          <p:cNvSpPr>
            <a:spLocks noGrp="1"/>
          </p:cNvSpPr>
          <p:nvPr>
            <p:ph sz="quarter" idx="13"/>
          </p:nvPr>
        </p:nvSpPr>
        <p:spPr/>
        <p:txBody>
          <a:bodyPr>
            <a:normAutofit lnSpcReduction="10000"/>
          </a:bodyPr>
          <a:lstStyle/>
          <a:p>
            <a:r>
              <a:rPr lang="es-CO" dirty="0"/>
              <a:t> El Dr. E. F. Codd propuso el modelo relacional para sistemas de bases de datos en 1970.</a:t>
            </a:r>
          </a:p>
          <a:p>
            <a:r>
              <a:rPr lang="es-CO" dirty="0"/>
              <a:t> Es la base del sistema de gestión de bases de datos relacionales (RDBMS).</a:t>
            </a:r>
          </a:p>
          <a:p>
            <a:r>
              <a:rPr lang="es-CO" dirty="0"/>
              <a:t> El modelo relacional consiste en lo siguiente:</a:t>
            </a:r>
          </a:p>
          <a:p>
            <a:pPr lvl="1"/>
            <a:r>
              <a:rPr lang="es-CO" dirty="0"/>
              <a:t>Colección de objetos o relaciones.</a:t>
            </a:r>
          </a:p>
          <a:p>
            <a:pPr lvl="1"/>
            <a:r>
              <a:rPr lang="es-CO" dirty="0"/>
              <a:t>Conjunto de operadores para actuar sobre las relaciones.</a:t>
            </a:r>
          </a:p>
          <a:p>
            <a:pPr lvl="1"/>
            <a:r>
              <a:rPr lang="es-CO" dirty="0"/>
              <a:t>Integridad de los datos para mayor precisión y consistencia.</a:t>
            </a:r>
            <a:endParaRPr lang="es-ES_tradnl" dirty="0"/>
          </a:p>
        </p:txBody>
      </p:sp>
    </p:spTree>
    <p:extLst>
      <p:ext uri="{BB962C8B-B14F-4D97-AF65-F5344CB8AC3E}">
        <p14:creationId xmlns:p14="http://schemas.microsoft.com/office/powerpoint/2010/main" val="21537462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78A8DF0-3AA0-A849-9334-12F1EAD3C3CA}"/>
              </a:ext>
            </a:extLst>
          </p:cNvPr>
          <p:cNvSpPr>
            <a:spLocks noGrp="1"/>
          </p:cNvSpPr>
          <p:nvPr>
            <p:ph type="title"/>
          </p:nvPr>
        </p:nvSpPr>
        <p:spPr/>
        <p:txBody>
          <a:bodyPr/>
          <a:lstStyle/>
          <a:p>
            <a:r>
              <a:rPr lang="es-CO" b="1" dirty="0"/>
              <a:t>RR </a:t>
            </a:r>
            <a:r>
              <a:rPr lang="es-CO" dirty="0"/>
              <a:t>Date Format </a:t>
            </a:r>
            <a:endParaRPr lang="es-ES_tradnl" dirty="0"/>
          </a:p>
        </p:txBody>
      </p:sp>
      <p:pic>
        <p:nvPicPr>
          <p:cNvPr id="4" name="Marcador de contenido 3">
            <a:extLst>
              <a:ext uri="{FF2B5EF4-FFF2-40B4-BE49-F238E27FC236}">
                <a16:creationId xmlns:a16="http://schemas.microsoft.com/office/drawing/2014/main" id="{5AD40C64-082B-604E-9B57-B43AEB50D2A6}"/>
              </a:ext>
            </a:extLst>
          </p:cNvPr>
          <p:cNvPicPr>
            <a:picLocks noGrp="1" noChangeAspect="1"/>
          </p:cNvPicPr>
          <p:nvPr>
            <p:ph sz="quarter" idx="13"/>
          </p:nvPr>
        </p:nvPicPr>
        <p:blipFill>
          <a:blip r:embed="rId2"/>
          <a:stretch>
            <a:fillRect/>
          </a:stretch>
        </p:blipFill>
        <p:spPr>
          <a:xfrm>
            <a:off x="1009650" y="3648075"/>
            <a:ext cx="10172700" cy="2844800"/>
          </a:xfrm>
          <a:prstGeom prst="rect">
            <a:avLst/>
          </a:prstGeom>
        </p:spPr>
      </p:pic>
      <p:pic>
        <p:nvPicPr>
          <p:cNvPr id="5" name="Imagen 4">
            <a:extLst>
              <a:ext uri="{FF2B5EF4-FFF2-40B4-BE49-F238E27FC236}">
                <a16:creationId xmlns:a16="http://schemas.microsoft.com/office/drawing/2014/main" id="{BE067C3A-F209-4B42-B996-80225CB4C83A}"/>
              </a:ext>
            </a:extLst>
          </p:cNvPr>
          <p:cNvPicPr>
            <a:picLocks noChangeAspect="1"/>
          </p:cNvPicPr>
          <p:nvPr/>
        </p:nvPicPr>
        <p:blipFill>
          <a:blip r:embed="rId3"/>
          <a:stretch>
            <a:fillRect/>
          </a:stretch>
        </p:blipFill>
        <p:spPr>
          <a:xfrm>
            <a:off x="4312653" y="891380"/>
            <a:ext cx="6869697" cy="2537619"/>
          </a:xfrm>
          <a:prstGeom prst="rect">
            <a:avLst/>
          </a:prstGeom>
        </p:spPr>
      </p:pic>
    </p:spTree>
    <p:extLst>
      <p:ext uri="{BB962C8B-B14F-4D97-AF65-F5344CB8AC3E}">
        <p14:creationId xmlns:p14="http://schemas.microsoft.com/office/powerpoint/2010/main" val="251754275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84BF16-AE2D-404D-A247-2669DC107573}"/>
              </a:ext>
            </a:extLst>
          </p:cNvPr>
          <p:cNvSpPr>
            <a:spLocks noGrp="1"/>
          </p:cNvSpPr>
          <p:nvPr>
            <p:ph type="title"/>
          </p:nvPr>
        </p:nvSpPr>
        <p:spPr/>
        <p:txBody>
          <a:bodyPr/>
          <a:lstStyle/>
          <a:p>
            <a:r>
              <a:rPr lang="es-CO" dirty="0"/>
              <a:t>Arithmetic with Dates </a:t>
            </a:r>
            <a:endParaRPr lang="es-ES_tradnl" dirty="0"/>
          </a:p>
        </p:txBody>
      </p:sp>
      <p:pic>
        <p:nvPicPr>
          <p:cNvPr id="4" name="Marcador de contenido 3">
            <a:extLst>
              <a:ext uri="{FF2B5EF4-FFF2-40B4-BE49-F238E27FC236}">
                <a16:creationId xmlns:a16="http://schemas.microsoft.com/office/drawing/2014/main" id="{E358E364-ABF1-CF46-B1C6-230C0052E293}"/>
              </a:ext>
            </a:extLst>
          </p:cNvPr>
          <p:cNvPicPr>
            <a:picLocks noGrp="1" noChangeAspect="1"/>
          </p:cNvPicPr>
          <p:nvPr>
            <p:ph sz="quarter" idx="13"/>
          </p:nvPr>
        </p:nvPicPr>
        <p:blipFill>
          <a:blip r:embed="rId2"/>
          <a:stretch>
            <a:fillRect/>
          </a:stretch>
        </p:blipFill>
        <p:spPr>
          <a:xfrm>
            <a:off x="1244600" y="1690688"/>
            <a:ext cx="10109200" cy="2146300"/>
          </a:xfrm>
          <a:prstGeom prst="rect">
            <a:avLst/>
          </a:prstGeom>
        </p:spPr>
      </p:pic>
      <p:pic>
        <p:nvPicPr>
          <p:cNvPr id="5" name="Imagen 4">
            <a:extLst>
              <a:ext uri="{FF2B5EF4-FFF2-40B4-BE49-F238E27FC236}">
                <a16:creationId xmlns:a16="http://schemas.microsoft.com/office/drawing/2014/main" id="{1E38BF62-DFF0-3340-AC7D-994DA42F4F2C}"/>
              </a:ext>
            </a:extLst>
          </p:cNvPr>
          <p:cNvPicPr>
            <a:picLocks noChangeAspect="1"/>
          </p:cNvPicPr>
          <p:nvPr/>
        </p:nvPicPr>
        <p:blipFill>
          <a:blip r:embed="rId3"/>
          <a:stretch>
            <a:fillRect/>
          </a:stretch>
        </p:blipFill>
        <p:spPr>
          <a:xfrm>
            <a:off x="1244600" y="3970337"/>
            <a:ext cx="7513638" cy="2577526"/>
          </a:xfrm>
          <a:prstGeom prst="rect">
            <a:avLst/>
          </a:prstGeom>
        </p:spPr>
      </p:pic>
    </p:spTree>
    <p:extLst>
      <p:ext uri="{BB962C8B-B14F-4D97-AF65-F5344CB8AC3E}">
        <p14:creationId xmlns:p14="http://schemas.microsoft.com/office/powerpoint/2010/main" val="229791654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7277C37-C0B4-3840-9490-14B99B850B97}"/>
              </a:ext>
            </a:extLst>
          </p:cNvPr>
          <p:cNvSpPr>
            <a:spLocks noGrp="1"/>
          </p:cNvSpPr>
          <p:nvPr>
            <p:ph type="title"/>
          </p:nvPr>
        </p:nvSpPr>
        <p:spPr/>
        <p:txBody>
          <a:bodyPr/>
          <a:lstStyle/>
          <a:p>
            <a:r>
              <a:rPr lang="es-CO" dirty="0"/>
              <a:t>Date-Manipulation Functions </a:t>
            </a:r>
            <a:endParaRPr lang="es-ES_tradnl" dirty="0"/>
          </a:p>
        </p:txBody>
      </p:sp>
      <p:pic>
        <p:nvPicPr>
          <p:cNvPr id="4" name="Marcador de contenido 3">
            <a:extLst>
              <a:ext uri="{FF2B5EF4-FFF2-40B4-BE49-F238E27FC236}">
                <a16:creationId xmlns:a16="http://schemas.microsoft.com/office/drawing/2014/main" id="{2AA8CA59-CCB6-A248-A2FA-FB2C9421C60F}"/>
              </a:ext>
            </a:extLst>
          </p:cNvPr>
          <p:cNvPicPr>
            <a:picLocks noGrp="1" noChangeAspect="1"/>
          </p:cNvPicPr>
          <p:nvPr>
            <p:ph sz="quarter" idx="13"/>
          </p:nvPr>
        </p:nvPicPr>
        <p:blipFill>
          <a:blip r:embed="rId2"/>
          <a:stretch>
            <a:fillRect/>
          </a:stretch>
        </p:blipFill>
        <p:spPr>
          <a:xfrm>
            <a:off x="609238" y="1919287"/>
            <a:ext cx="10973523" cy="4052888"/>
          </a:xfrm>
          <a:prstGeom prst="rect">
            <a:avLst/>
          </a:prstGeom>
        </p:spPr>
      </p:pic>
    </p:spTree>
    <p:extLst>
      <p:ext uri="{BB962C8B-B14F-4D97-AF65-F5344CB8AC3E}">
        <p14:creationId xmlns:p14="http://schemas.microsoft.com/office/powerpoint/2010/main" val="36232184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8BCD27-C05B-BE49-94F7-8698EF622A73}"/>
              </a:ext>
            </a:extLst>
          </p:cNvPr>
          <p:cNvSpPr>
            <a:spLocks noGrp="1"/>
          </p:cNvSpPr>
          <p:nvPr>
            <p:ph type="title"/>
          </p:nvPr>
        </p:nvSpPr>
        <p:spPr/>
        <p:txBody>
          <a:bodyPr/>
          <a:lstStyle/>
          <a:p>
            <a:r>
              <a:rPr lang="es-CO" dirty="0"/>
              <a:t>Date-Manipulation Functions Examples</a:t>
            </a:r>
            <a:endParaRPr lang="es-ES_tradnl" dirty="0"/>
          </a:p>
        </p:txBody>
      </p:sp>
      <p:pic>
        <p:nvPicPr>
          <p:cNvPr id="4" name="Imagen 3">
            <a:extLst>
              <a:ext uri="{FF2B5EF4-FFF2-40B4-BE49-F238E27FC236}">
                <a16:creationId xmlns:a16="http://schemas.microsoft.com/office/drawing/2014/main" id="{205EB1DA-FAAC-4646-AE64-0917D606C3D2}"/>
              </a:ext>
            </a:extLst>
          </p:cNvPr>
          <p:cNvPicPr>
            <a:picLocks noChangeAspect="1"/>
          </p:cNvPicPr>
          <p:nvPr/>
        </p:nvPicPr>
        <p:blipFill>
          <a:blip r:embed="rId2"/>
          <a:stretch>
            <a:fillRect/>
          </a:stretch>
        </p:blipFill>
        <p:spPr>
          <a:xfrm>
            <a:off x="359634" y="2209928"/>
            <a:ext cx="11472731" cy="3447922"/>
          </a:xfrm>
          <a:prstGeom prst="rect">
            <a:avLst/>
          </a:prstGeom>
        </p:spPr>
      </p:pic>
    </p:spTree>
    <p:extLst>
      <p:ext uri="{BB962C8B-B14F-4D97-AF65-F5344CB8AC3E}">
        <p14:creationId xmlns:p14="http://schemas.microsoft.com/office/powerpoint/2010/main" val="400973130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2354414-342C-5446-9A01-DD0E046C7428}"/>
              </a:ext>
            </a:extLst>
          </p:cNvPr>
          <p:cNvSpPr>
            <a:spLocks noGrp="1"/>
          </p:cNvSpPr>
          <p:nvPr>
            <p:ph type="title"/>
          </p:nvPr>
        </p:nvSpPr>
        <p:spPr>
          <a:xfrm>
            <a:off x="435677" y="334169"/>
            <a:ext cx="11320646" cy="1325563"/>
          </a:xfrm>
        </p:spPr>
        <p:txBody>
          <a:bodyPr>
            <a:normAutofit/>
          </a:bodyPr>
          <a:lstStyle/>
          <a:p>
            <a:r>
              <a:rPr lang="en" dirty="0"/>
              <a:t>Using </a:t>
            </a:r>
            <a:r>
              <a:rPr lang="en" b="1" dirty="0"/>
              <a:t>ROUND </a:t>
            </a:r>
            <a:r>
              <a:rPr lang="en" dirty="0"/>
              <a:t>and </a:t>
            </a:r>
            <a:r>
              <a:rPr lang="en" b="1" dirty="0"/>
              <a:t>TRUNC </a:t>
            </a:r>
            <a:r>
              <a:rPr lang="en" dirty="0"/>
              <a:t>Functions with Dates </a:t>
            </a:r>
            <a:endParaRPr lang="es-ES_tradnl" dirty="0"/>
          </a:p>
        </p:txBody>
      </p:sp>
      <p:pic>
        <p:nvPicPr>
          <p:cNvPr id="4" name="Marcador de contenido 3">
            <a:extLst>
              <a:ext uri="{FF2B5EF4-FFF2-40B4-BE49-F238E27FC236}">
                <a16:creationId xmlns:a16="http://schemas.microsoft.com/office/drawing/2014/main" id="{DC0F9249-2BC9-7E47-81C8-791EA38E0A7B}"/>
              </a:ext>
            </a:extLst>
          </p:cNvPr>
          <p:cNvPicPr>
            <a:picLocks noGrp="1" noChangeAspect="1"/>
          </p:cNvPicPr>
          <p:nvPr>
            <p:ph sz="quarter" idx="13"/>
          </p:nvPr>
        </p:nvPicPr>
        <p:blipFill>
          <a:blip r:embed="rId2"/>
          <a:stretch>
            <a:fillRect/>
          </a:stretch>
        </p:blipFill>
        <p:spPr>
          <a:xfrm>
            <a:off x="435677" y="2746374"/>
            <a:ext cx="11320646" cy="3114675"/>
          </a:xfrm>
          <a:prstGeom prst="rect">
            <a:avLst/>
          </a:prstGeom>
        </p:spPr>
      </p:pic>
    </p:spTree>
    <p:extLst>
      <p:ext uri="{BB962C8B-B14F-4D97-AF65-F5344CB8AC3E}">
        <p14:creationId xmlns:p14="http://schemas.microsoft.com/office/powerpoint/2010/main" val="367534418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223392-D773-6940-9C3B-AC4A13F9F2C9}"/>
              </a:ext>
            </a:extLst>
          </p:cNvPr>
          <p:cNvSpPr>
            <a:spLocks noGrp="1"/>
          </p:cNvSpPr>
          <p:nvPr>
            <p:ph type="title"/>
          </p:nvPr>
        </p:nvSpPr>
        <p:spPr/>
        <p:txBody>
          <a:bodyPr/>
          <a:lstStyle/>
          <a:p>
            <a:r>
              <a:rPr lang="es-CO" dirty="0"/>
              <a:t>Explicit Data Type Conversion</a:t>
            </a:r>
            <a:endParaRPr lang="es-ES_tradnl" dirty="0"/>
          </a:p>
        </p:txBody>
      </p:sp>
      <p:pic>
        <p:nvPicPr>
          <p:cNvPr id="4" name="Marcador de contenido 3">
            <a:extLst>
              <a:ext uri="{FF2B5EF4-FFF2-40B4-BE49-F238E27FC236}">
                <a16:creationId xmlns:a16="http://schemas.microsoft.com/office/drawing/2014/main" id="{691E2FA1-A60F-514D-BFEF-2BDCFD7F18E0}"/>
              </a:ext>
            </a:extLst>
          </p:cNvPr>
          <p:cNvPicPr>
            <a:picLocks noGrp="1" noChangeAspect="1"/>
          </p:cNvPicPr>
          <p:nvPr>
            <p:ph sz="quarter" idx="13"/>
          </p:nvPr>
        </p:nvPicPr>
        <p:blipFill rotWithShape="1">
          <a:blip r:embed="rId2"/>
          <a:srcRect t="13909" b="5146"/>
          <a:stretch/>
        </p:blipFill>
        <p:spPr>
          <a:xfrm>
            <a:off x="2909555" y="2486025"/>
            <a:ext cx="6372890" cy="3649662"/>
          </a:xfrm>
          <a:prstGeom prst="rect">
            <a:avLst/>
          </a:prstGeom>
        </p:spPr>
      </p:pic>
    </p:spTree>
    <p:extLst>
      <p:ext uri="{BB962C8B-B14F-4D97-AF65-F5344CB8AC3E}">
        <p14:creationId xmlns:p14="http://schemas.microsoft.com/office/powerpoint/2010/main" val="204486593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27E0E3F-D2F4-9544-BC66-7447835CC7B7}"/>
              </a:ext>
            </a:extLst>
          </p:cNvPr>
          <p:cNvSpPr>
            <a:spLocks noGrp="1"/>
          </p:cNvSpPr>
          <p:nvPr>
            <p:ph type="title"/>
          </p:nvPr>
        </p:nvSpPr>
        <p:spPr/>
        <p:txBody>
          <a:bodyPr/>
          <a:lstStyle/>
          <a:p>
            <a:r>
              <a:rPr lang="en" dirty="0"/>
              <a:t>Elements of the Date Format Model </a:t>
            </a:r>
            <a:endParaRPr lang="es-ES_tradnl" dirty="0"/>
          </a:p>
        </p:txBody>
      </p:sp>
      <p:pic>
        <p:nvPicPr>
          <p:cNvPr id="4" name="Marcador de contenido 3">
            <a:extLst>
              <a:ext uri="{FF2B5EF4-FFF2-40B4-BE49-F238E27FC236}">
                <a16:creationId xmlns:a16="http://schemas.microsoft.com/office/drawing/2014/main" id="{AB4E456B-D31D-F241-B7AF-6EF57F13793C}"/>
              </a:ext>
            </a:extLst>
          </p:cNvPr>
          <p:cNvPicPr>
            <a:picLocks noGrp="1" noChangeAspect="1"/>
          </p:cNvPicPr>
          <p:nvPr>
            <p:ph sz="quarter" idx="13"/>
          </p:nvPr>
        </p:nvPicPr>
        <p:blipFill>
          <a:blip r:embed="rId2"/>
          <a:stretch>
            <a:fillRect/>
          </a:stretch>
        </p:blipFill>
        <p:spPr>
          <a:xfrm>
            <a:off x="250246" y="1581150"/>
            <a:ext cx="5507617" cy="2425105"/>
          </a:xfrm>
          <a:prstGeom prst="rect">
            <a:avLst/>
          </a:prstGeom>
        </p:spPr>
      </p:pic>
      <p:pic>
        <p:nvPicPr>
          <p:cNvPr id="5" name="Imagen 4">
            <a:extLst>
              <a:ext uri="{FF2B5EF4-FFF2-40B4-BE49-F238E27FC236}">
                <a16:creationId xmlns:a16="http://schemas.microsoft.com/office/drawing/2014/main" id="{7DFD43DC-0188-3F42-AB37-18C05221B340}"/>
              </a:ext>
            </a:extLst>
          </p:cNvPr>
          <p:cNvPicPr>
            <a:picLocks noChangeAspect="1"/>
          </p:cNvPicPr>
          <p:nvPr/>
        </p:nvPicPr>
        <p:blipFill>
          <a:blip r:embed="rId3"/>
          <a:stretch>
            <a:fillRect/>
          </a:stretch>
        </p:blipFill>
        <p:spPr>
          <a:xfrm>
            <a:off x="6079439" y="1581150"/>
            <a:ext cx="5862315" cy="2449512"/>
          </a:xfrm>
          <a:prstGeom prst="rect">
            <a:avLst/>
          </a:prstGeom>
        </p:spPr>
      </p:pic>
      <p:pic>
        <p:nvPicPr>
          <p:cNvPr id="6" name="Imagen 5">
            <a:extLst>
              <a:ext uri="{FF2B5EF4-FFF2-40B4-BE49-F238E27FC236}">
                <a16:creationId xmlns:a16="http://schemas.microsoft.com/office/drawing/2014/main" id="{3A080008-E6BA-9747-8C43-2B664A86B34A}"/>
              </a:ext>
            </a:extLst>
          </p:cNvPr>
          <p:cNvPicPr>
            <a:picLocks noChangeAspect="1"/>
          </p:cNvPicPr>
          <p:nvPr/>
        </p:nvPicPr>
        <p:blipFill>
          <a:blip r:embed="rId4"/>
          <a:stretch>
            <a:fillRect/>
          </a:stretch>
        </p:blipFill>
        <p:spPr>
          <a:xfrm>
            <a:off x="250246" y="4359275"/>
            <a:ext cx="11899900" cy="2133600"/>
          </a:xfrm>
          <a:prstGeom prst="rect">
            <a:avLst/>
          </a:prstGeom>
        </p:spPr>
      </p:pic>
    </p:spTree>
    <p:extLst>
      <p:ext uri="{BB962C8B-B14F-4D97-AF65-F5344CB8AC3E}">
        <p14:creationId xmlns:p14="http://schemas.microsoft.com/office/powerpoint/2010/main" val="422044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5F9B5F8-F0FA-9D4B-B8F4-117E865D0C99}"/>
              </a:ext>
            </a:extLst>
          </p:cNvPr>
          <p:cNvSpPr>
            <a:spLocks noGrp="1"/>
          </p:cNvSpPr>
          <p:nvPr>
            <p:ph type="title"/>
          </p:nvPr>
        </p:nvSpPr>
        <p:spPr/>
        <p:txBody>
          <a:bodyPr/>
          <a:lstStyle/>
          <a:p>
            <a:r>
              <a:rPr lang="es-CO" dirty="0"/>
              <a:t>Number Format Elements </a:t>
            </a:r>
            <a:endParaRPr lang="es-ES_tradnl" dirty="0"/>
          </a:p>
        </p:txBody>
      </p:sp>
      <p:pic>
        <p:nvPicPr>
          <p:cNvPr id="4" name="Marcador de contenido 3">
            <a:extLst>
              <a:ext uri="{FF2B5EF4-FFF2-40B4-BE49-F238E27FC236}">
                <a16:creationId xmlns:a16="http://schemas.microsoft.com/office/drawing/2014/main" id="{AB2A8379-7574-0C49-BB98-3E66BD0465A0}"/>
              </a:ext>
            </a:extLst>
          </p:cNvPr>
          <p:cNvPicPr>
            <a:picLocks noGrp="1" noChangeAspect="1"/>
          </p:cNvPicPr>
          <p:nvPr>
            <p:ph sz="quarter" idx="13"/>
          </p:nvPr>
        </p:nvPicPr>
        <p:blipFill>
          <a:blip r:embed="rId2"/>
          <a:stretch>
            <a:fillRect/>
          </a:stretch>
        </p:blipFill>
        <p:spPr>
          <a:xfrm>
            <a:off x="290513" y="1544479"/>
            <a:ext cx="6170562" cy="4905375"/>
          </a:xfrm>
          <a:prstGeom prst="rect">
            <a:avLst/>
          </a:prstGeom>
        </p:spPr>
      </p:pic>
      <p:sp>
        <p:nvSpPr>
          <p:cNvPr id="5" name="Rectángulo 4">
            <a:extLst>
              <a:ext uri="{FF2B5EF4-FFF2-40B4-BE49-F238E27FC236}">
                <a16:creationId xmlns:a16="http://schemas.microsoft.com/office/drawing/2014/main" id="{68BD3D23-C1F7-AA45-A531-86AD50C4E167}"/>
              </a:ext>
            </a:extLst>
          </p:cNvPr>
          <p:cNvSpPr/>
          <p:nvPr/>
        </p:nvSpPr>
        <p:spPr>
          <a:xfrm>
            <a:off x="6657976" y="4972526"/>
            <a:ext cx="5243512" cy="1200329"/>
          </a:xfrm>
          <a:prstGeom prst="rect">
            <a:avLst/>
          </a:prstGeom>
        </p:spPr>
        <p:txBody>
          <a:bodyPr wrap="square">
            <a:spAutoFit/>
          </a:bodyPr>
          <a:lstStyle/>
          <a:p>
            <a:r>
              <a:rPr lang="en" dirty="0">
                <a:latin typeface="Courier" pitchFamily="2" charset="0"/>
              </a:rPr>
              <a:t>SELECT </a:t>
            </a:r>
            <a:r>
              <a:rPr lang="en" dirty="0" err="1">
                <a:latin typeface="Courier" pitchFamily="2" charset="0"/>
              </a:rPr>
              <a:t>last_name</a:t>
            </a:r>
            <a:r>
              <a:rPr lang="en" dirty="0">
                <a:latin typeface="Courier" pitchFamily="2" charset="0"/>
              </a:rPr>
              <a:t>, TO_CHAR(</a:t>
            </a:r>
            <a:r>
              <a:rPr lang="en" dirty="0" err="1">
                <a:latin typeface="Courier" pitchFamily="2" charset="0"/>
              </a:rPr>
              <a:t>hire_date</a:t>
            </a:r>
            <a:r>
              <a:rPr lang="en" dirty="0">
                <a:latin typeface="Courier" pitchFamily="2" charset="0"/>
              </a:rPr>
              <a:t>, 'DD-Mon-YYYY') FROM employees</a:t>
            </a:r>
            <a:br>
              <a:rPr lang="en" dirty="0">
                <a:latin typeface="Courier" pitchFamily="2" charset="0"/>
              </a:rPr>
            </a:br>
            <a:r>
              <a:rPr lang="en" dirty="0">
                <a:latin typeface="Courier" pitchFamily="2" charset="0"/>
              </a:rPr>
              <a:t>WHERE </a:t>
            </a:r>
            <a:r>
              <a:rPr lang="en" dirty="0" err="1">
                <a:latin typeface="Courier" pitchFamily="2" charset="0"/>
              </a:rPr>
              <a:t>hire_date</a:t>
            </a:r>
            <a:r>
              <a:rPr lang="en" dirty="0">
                <a:latin typeface="Courier" pitchFamily="2" charset="0"/>
              </a:rPr>
              <a:t> &lt; TO_DATE('01-Jan-90','DD-Mon-RR'); </a:t>
            </a:r>
            <a:endParaRPr lang="en" dirty="0"/>
          </a:p>
        </p:txBody>
      </p:sp>
      <p:sp>
        <p:nvSpPr>
          <p:cNvPr id="6" name="Rectángulo 5">
            <a:extLst>
              <a:ext uri="{FF2B5EF4-FFF2-40B4-BE49-F238E27FC236}">
                <a16:creationId xmlns:a16="http://schemas.microsoft.com/office/drawing/2014/main" id="{879B7BD4-3266-5B48-A73B-C2BEE06BDEB5}"/>
              </a:ext>
            </a:extLst>
          </p:cNvPr>
          <p:cNvSpPr/>
          <p:nvPr/>
        </p:nvSpPr>
        <p:spPr>
          <a:xfrm>
            <a:off x="6657976" y="3258502"/>
            <a:ext cx="5057774" cy="1477328"/>
          </a:xfrm>
          <a:prstGeom prst="rect">
            <a:avLst/>
          </a:prstGeom>
        </p:spPr>
        <p:txBody>
          <a:bodyPr wrap="square">
            <a:spAutoFit/>
          </a:bodyPr>
          <a:lstStyle/>
          <a:p>
            <a:r>
              <a:rPr lang="en" dirty="0">
                <a:latin typeface="Courier" pitchFamily="2" charset="0"/>
              </a:rPr>
              <a:t>SELECT </a:t>
            </a:r>
            <a:r>
              <a:rPr lang="en" dirty="0" err="1">
                <a:latin typeface="Courier" pitchFamily="2" charset="0"/>
              </a:rPr>
              <a:t>last_name</a:t>
            </a:r>
            <a:r>
              <a:rPr lang="en" dirty="0">
                <a:latin typeface="Courier" pitchFamily="2" charset="0"/>
              </a:rPr>
              <a:t>, TO_CHAR(</a:t>
            </a:r>
            <a:r>
              <a:rPr lang="en" dirty="0" err="1">
                <a:latin typeface="Courier" pitchFamily="2" charset="0"/>
              </a:rPr>
              <a:t>hire_date</a:t>
            </a:r>
            <a:r>
              <a:rPr lang="en" dirty="0">
                <a:latin typeface="Courier" pitchFamily="2" charset="0"/>
              </a:rPr>
              <a:t>, 'DD-Mon-</a:t>
            </a:r>
            <a:r>
              <a:rPr lang="en" dirty="0" err="1">
                <a:latin typeface="Courier" pitchFamily="2" charset="0"/>
              </a:rPr>
              <a:t>yyyy</a:t>
            </a:r>
            <a:r>
              <a:rPr lang="en" dirty="0">
                <a:latin typeface="Courier" pitchFamily="2" charset="0"/>
              </a:rPr>
              <a:t>') FROM employees</a:t>
            </a:r>
            <a:br>
              <a:rPr lang="en" dirty="0">
                <a:latin typeface="Courier" pitchFamily="2" charset="0"/>
              </a:rPr>
            </a:br>
            <a:r>
              <a:rPr lang="en" dirty="0">
                <a:latin typeface="Courier" pitchFamily="2" charset="0"/>
              </a:rPr>
              <a:t>WHERE TO_DATE(</a:t>
            </a:r>
            <a:r>
              <a:rPr lang="en" dirty="0" err="1">
                <a:latin typeface="Courier" pitchFamily="2" charset="0"/>
              </a:rPr>
              <a:t>hire_date</a:t>
            </a:r>
            <a:r>
              <a:rPr lang="en" dirty="0">
                <a:latin typeface="Courier" pitchFamily="2" charset="0"/>
              </a:rPr>
              <a:t>, 'DD-Mon-</a:t>
            </a:r>
            <a:r>
              <a:rPr lang="en" dirty="0" err="1">
                <a:latin typeface="Courier" pitchFamily="2" charset="0"/>
              </a:rPr>
              <a:t>yy</a:t>
            </a:r>
            <a:r>
              <a:rPr lang="en" dirty="0">
                <a:latin typeface="Courier" pitchFamily="2" charset="0"/>
              </a:rPr>
              <a:t>') &lt; '01-Jan-90'; </a:t>
            </a:r>
            <a:endParaRPr lang="en" dirty="0">
              <a:effectLst/>
            </a:endParaRPr>
          </a:p>
        </p:txBody>
      </p:sp>
    </p:spTree>
    <p:extLst>
      <p:ext uri="{BB962C8B-B14F-4D97-AF65-F5344CB8AC3E}">
        <p14:creationId xmlns:p14="http://schemas.microsoft.com/office/powerpoint/2010/main" val="18095457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DF1FB9-8795-544E-9FE4-438456FF8B47}"/>
              </a:ext>
            </a:extLst>
          </p:cNvPr>
          <p:cNvSpPr>
            <a:spLocks noGrp="1"/>
          </p:cNvSpPr>
          <p:nvPr>
            <p:ph type="title"/>
          </p:nvPr>
        </p:nvSpPr>
        <p:spPr/>
        <p:txBody>
          <a:bodyPr/>
          <a:lstStyle/>
          <a:p>
            <a:r>
              <a:rPr lang="es-CO" dirty="0"/>
              <a:t>General Functions </a:t>
            </a:r>
            <a:endParaRPr lang="es-ES_tradnl" dirty="0"/>
          </a:p>
        </p:txBody>
      </p:sp>
      <p:pic>
        <p:nvPicPr>
          <p:cNvPr id="4" name="Marcador de contenido 3">
            <a:extLst>
              <a:ext uri="{FF2B5EF4-FFF2-40B4-BE49-F238E27FC236}">
                <a16:creationId xmlns:a16="http://schemas.microsoft.com/office/drawing/2014/main" id="{A97D21B8-0B78-F94D-83F4-8846536DE76B}"/>
              </a:ext>
            </a:extLst>
          </p:cNvPr>
          <p:cNvPicPr>
            <a:picLocks noGrp="1" noChangeAspect="1"/>
          </p:cNvPicPr>
          <p:nvPr>
            <p:ph sz="quarter" idx="13"/>
          </p:nvPr>
        </p:nvPicPr>
        <p:blipFill>
          <a:blip r:embed="rId2"/>
          <a:stretch>
            <a:fillRect/>
          </a:stretch>
        </p:blipFill>
        <p:spPr>
          <a:xfrm>
            <a:off x="423883" y="1802606"/>
            <a:ext cx="11273981" cy="3355182"/>
          </a:xfrm>
          <a:prstGeom prst="rect">
            <a:avLst/>
          </a:prstGeom>
        </p:spPr>
      </p:pic>
    </p:spTree>
    <p:extLst>
      <p:ext uri="{BB962C8B-B14F-4D97-AF65-F5344CB8AC3E}">
        <p14:creationId xmlns:p14="http://schemas.microsoft.com/office/powerpoint/2010/main" val="27352335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F74404-6795-984A-A4A7-9676140E5A55}"/>
              </a:ext>
            </a:extLst>
          </p:cNvPr>
          <p:cNvSpPr>
            <a:spLocks noGrp="1"/>
          </p:cNvSpPr>
          <p:nvPr>
            <p:ph type="title"/>
          </p:nvPr>
        </p:nvSpPr>
        <p:spPr/>
        <p:txBody>
          <a:bodyPr/>
          <a:lstStyle/>
          <a:p>
            <a:r>
              <a:rPr lang="es-CO" dirty="0"/>
              <a:t>Using the </a:t>
            </a:r>
            <a:r>
              <a:rPr lang="es-CO" b="1" dirty="0"/>
              <a:t>NVL2 </a:t>
            </a:r>
            <a:r>
              <a:rPr lang="es-CO" dirty="0"/>
              <a:t>Function </a:t>
            </a:r>
            <a:endParaRPr lang="es-ES_tradnl" dirty="0"/>
          </a:p>
        </p:txBody>
      </p:sp>
      <p:pic>
        <p:nvPicPr>
          <p:cNvPr id="4" name="Marcador de contenido 3">
            <a:extLst>
              <a:ext uri="{FF2B5EF4-FFF2-40B4-BE49-F238E27FC236}">
                <a16:creationId xmlns:a16="http://schemas.microsoft.com/office/drawing/2014/main" id="{A43535E3-637B-3B45-A4CC-BDE7A271F950}"/>
              </a:ext>
            </a:extLst>
          </p:cNvPr>
          <p:cNvPicPr>
            <a:picLocks noGrp="1" noChangeAspect="1"/>
          </p:cNvPicPr>
          <p:nvPr>
            <p:ph sz="quarter" idx="13"/>
          </p:nvPr>
        </p:nvPicPr>
        <p:blipFill>
          <a:blip r:embed="rId2"/>
          <a:stretch>
            <a:fillRect/>
          </a:stretch>
        </p:blipFill>
        <p:spPr>
          <a:xfrm>
            <a:off x="1338263" y="1444875"/>
            <a:ext cx="9134475" cy="5048000"/>
          </a:xfrm>
          <a:prstGeom prst="rect">
            <a:avLst/>
          </a:prstGeom>
        </p:spPr>
      </p:pic>
    </p:spTree>
    <p:extLst>
      <p:ext uri="{BB962C8B-B14F-4D97-AF65-F5344CB8AC3E}">
        <p14:creationId xmlns:p14="http://schemas.microsoft.com/office/powerpoint/2010/main" val="401665086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1E08B2-C5FC-0F41-975A-7C8E0E0508E6}"/>
              </a:ext>
            </a:extLst>
          </p:cNvPr>
          <p:cNvSpPr>
            <a:spLocks noGrp="1"/>
          </p:cNvSpPr>
          <p:nvPr>
            <p:ph type="title"/>
          </p:nvPr>
        </p:nvSpPr>
        <p:spPr/>
        <p:txBody>
          <a:bodyPr/>
          <a:lstStyle/>
          <a:p>
            <a:r>
              <a:rPr lang="es-CO" dirty="0"/>
              <a:t>Definición de una base de datos relacional</a:t>
            </a:r>
            <a:endParaRPr lang="es-ES_tradnl" dirty="0"/>
          </a:p>
        </p:txBody>
      </p:sp>
      <p:sp>
        <p:nvSpPr>
          <p:cNvPr id="3" name="Marcador de contenido 2">
            <a:extLst>
              <a:ext uri="{FF2B5EF4-FFF2-40B4-BE49-F238E27FC236}">
                <a16:creationId xmlns:a16="http://schemas.microsoft.com/office/drawing/2014/main" id="{275DEDA1-40AB-1041-9078-30D66CDEF4FC}"/>
              </a:ext>
            </a:extLst>
          </p:cNvPr>
          <p:cNvSpPr>
            <a:spLocks noGrp="1"/>
          </p:cNvSpPr>
          <p:nvPr>
            <p:ph sz="quarter" idx="13"/>
          </p:nvPr>
        </p:nvSpPr>
        <p:spPr/>
        <p:txBody>
          <a:bodyPr/>
          <a:lstStyle/>
          <a:p>
            <a:r>
              <a:rPr lang="es-CO" dirty="0"/>
              <a:t>Una base de datos relacional es una colección de relaciones o tablas bidimensionales controladas por el servidor Oracle.</a:t>
            </a:r>
            <a:endParaRPr lang="es-ES_tradnl" dirty="0"/>
          </a:p>
        </p:txBody>
      </p:sp>
      <p:pic>
        <p:nvPicPr>
          <p:cNvPr id="4" name="Imagen 3">
            <a:extLst>
              <a:ext uri="{FF2B5EF4-FFF2-40B4-BE49-F238E27FC236}">
                <a16:creationId xmlns:a16="http://schemas.microsoft.com/office/drawing/2014/main" id="{E0D1B49A-54D2-7A44-9470-D97BE866BB12}"/>
              </a:ext>
            </a:extLst>
          </p:cNvPr>
          <p:cNvPicPr>
            <a:picLocks noChangeAspect="1"/>
          </p:cNvPicPr>
          <p:nvPr/>
        </p:nvPicPr>
        <p:blipFill>
          <a:blip r:embed="rId2"/>
          <a:stretch>
            <a:fillRect/>
          </a:stretch>
        </p:blipFill>
        <p:spPr>
          <a:xfrm>
            <a:off x="3271837" y="3429000"/>
            <a:ext cx="6444247" cy="3054349"/>
          </a:xfrm>
          <a:prstGeom prst="rect">
            <a:avLst/>
          </a:prstGeom>
        </p:spPr>
      </p:pic>
    </p:spTree>
    <p:extLst>
      <p:ext uri="{BB962C8B-B14F-4D97-AF65-F5344CB8AC3E}">
        <p14:creationId xmlns:p14="http://schemas.microsoft.com/office/powerpoint/2010/main" val="20169232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293D5D-6C37-D342-A42B-44B2430A280A}"/>
              </a:ext>
            </a:extLst>
          </p:cNvPr>
          <p:cNvSpPr>
            <a:spLocks noGrp="1"/>
          </p:cNvSpPr>
          <p:nvPr>
            <p:ph type="title"/>
          </p:nvPr>
        </p:nvSpPr>
        <p:spPr/>
        <p:txBody>
          <a:bodyPr/>
          <a:lstStyle/>
          <a:p>
            <a:r>
              <a:rPr lang="es-CO" dirty="0"/>
              <a:t>Using the </a:t>
            </a:r>
            <a:r>
              <a:rPr lang="es-CO" b="1" dirty="0"/>
              <a:t>NULLIF </a:t>
            </a:r>
            <a:r>
              <a:rPr lang="es-CO" dirty="0"/>
              <a:t>Function </a:t>
            </a:r>
            <a:endParaRPr lang="es-ES_tradnl" dirty="0"/>
          </a:p>
        </p:txBody>
      </p:sp>
      <p:pic>
        <p:nvPicPr>
          <p:cNvPr id="4" name="Marcador de contenido 3">
            <a:extLst>
              <a:ext uri="{FF2B5EF4-FFF2-40B4-BE49-F238E27FC236}">
                <a16:creationId xmlns:a16="http://schemas.microsoft.com/office/drawing/2014/main" id="{14DF1E3B-C931-454B-874B-B2C93F6A29E3}"/>
              </a:ext>
            </a:extLst>
          </p:cNvPr>
          <p:cNvPicPr>
            <a:picLocks noGrp="1" noChangeAspect="1"/>
          </p:cNvPicPr>
          <p:nvPr>
            <p:ph sz="quarter" idx="13"/>
          </p:nvPr>
        </p:nvPicPr>
        <p:blipFill>
          <a:blip r:embed="rId2"/>
          <a:stretch>
            <a:fillRect/>
          </a:stretch>
        </p:blipFill>
        <p:spPr>
          <a:xfrm>
            <a:off x="838200" y="1552575"/>
            <a:ext cx="7536346" cy="4505325"/>
          </a:xfrm>
          <a:prstGeom prst="rect">
            <a:avLst/>
          </a:prstGeom>
        </p:spPr>
      </p:pic>
      <p:sp>
        <p:nvSpPr>
          <p:cNvPr id="5" name="Rectángulo 4">
            <a:extLst>
              <a:ext uri="{FF2B5EF4-FFF2-40B4-BE49-F238E27FC236}">
                <a16:creationId xmlns:a16="http://schemas.microsoft.com/office/drawing/2014/main" id="{B7070024-8979-9446-810A-49F01CEF0E76}"/>
              </a:ext>
            </a:extLst>
          </p:cNvPr>
          <p:cNvSpPr/>
          <p:nvPr/>
        </p:nvSpPr>
        <p:spPr>
          <a:xfrm>
            <a:off x="5719763" y="5134570"/>
            <a:ext cx="6253162" cy="1200329"/>
          </a:xfrm>
          <a:prstGeom prst="rect">
            <a:avLst/>
          </a:prstGeom>
        </p:spPr>
        <p:txBody>
          <a:bodyPr wrap="square">
            <a:spAutoFit/>
          </a:bodyPr>
          <a:lstStyle/>
          <a:p>
            <a:r>
              <a:rPr lang="en" dirty="0">
                <a:latin typeface="Courier" pitchFamily="2" charset="0"/>
              </a:rPr>
              <a:t>NULLIF </a:t>
            </a:r>
            <a:r>
              <a:rPr lang="en" dirty="0">
                <a:latin typeface="Arial" panose="020B0604020202020204" pitchFamily="34" charset="0"/>
              </a:rPr>
              <a:t>compares </a:t>
            </a:r>
            <a:r>
              <a:rPr lang="en" i="1" dirty="0">
                <a:latin typeface="Courier" pitchFamily="2" charset="0"/>
              </a:rPr>
              <a:t>expr1 </a:t>
            </a:r>
            <a:r>
              <a:rPr lang="en" dirty="0">
                <a:latin typeface="Arial" panose="020B0604020202020204" pitchFamily="34" charset="0"/>
              </a:rPr>
              <a:t>and </a:t>
            </a:r>
            <a:r>
              <a:rPr lang="en" i="1" dirty="0">
                <a:latin typeface="Courier" pitchFamily="2" charset="0"/>
              </a:rPr>
              <a:t>expr2</a:t>
            </a:r>
            <a:r>
              <a:rPr lang="en" dirty="0">
                <a:latin typeface="Arial" panose="020B0604020202020204" pitchFamily="34" charset="0"/>
              </a:rPr>
              <a:t>. If they are equal, the function returns null.</a:t>
            </a:r>
          </a:p>
          <a:p>
            <a:r>
              <a:rPr lang="en" dirty="0">
                <a:latin typeface="Arial" panose="020B0604020202020204" pitchFamily="34" charset="0"/>
              </a:rPr>
              <a:t>If they are not, the function returns </a:t>
            </a:r>
            <a:r>
              <a:rPr lang="en" i="1" dirty="0">
                <a:latin typeface="Courier" pitchFamily="2" charset="0"/>
              </a:rPr>
              <a:t>expr1</a:t>
            </a:r>
            <a:r>
              <a:rPr lang="en" dirty="0">
                <a:latin typeface="Arial" panose="020B0604020202020204" pitchFamily="34" charset="0"/>
              </a:rPr>
              <a:t>. However, you cannot specify the literal </a:t>
            </a:r>
            <a:r>
              <a:rPr lang="en" dirty="0">
                <a:latin typeface="Courier" pitchFamily="2" charset="0"/>
              </a:rPr>
              <a:t>NULL </a:t>
            </a:r>
            <a:r>
              <a:rPr lang="en" dirty="0">
                <a:latin typeface="Arial" panose="020B0604020202020204" pitchFamily="34" charset="0"/>
              </a:rPr>
              <a:t>for </a:t>
            </a:r>
            <a:r>
              <a:rPr lang="en" i="1" dirty="0">
                <a:latin typeface="Courier" pitchFamily="2" charset="0"/>
              </a:rPr>
              <a:t>expr1</a:t>
            </a:r>
            <a:r>
              <a:rPr lang="en" dirty="0">
                <a:latin typeface="Arial" panose="020B0604020202020204" pitchFamily="34" charset="0"/>
              </a:rPr>
              <a:t>. </a:t>
            </a:r>
            <a:endParaRPr lang="en" dirty="0">
              <a:effectLst/>
            </a:endParaRPr>
          </a:p>
        </p:txBody>
      </p:sp>
    </p:spTree>
    <p:extLst>
      <p:ext uri="{BB962C8B-B14F-4D97-AF65-F5344CB8AC3E}">
        <p14:creationId xmlns:p14="http://schemas.microsoft.com/office/powerpoint/2010/main" val="158023554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8E74A6-91CA-A84C-903A-8A38D2745216}"/>
              </a:ext>
            </a:extLst>
          </p:cNvPr>
          <p:cNvSpPr>
            <a:spLocks noGrp="1"/>
          </p:cNvSpPr>
          <p:nvPr>
            <p:ph type="title"/>
          </p:nvPr>
        </p:nvSpPr>
        <p:spPr/>
        <p:txBody>
          <a:bodyPr/>
          <a:lstStyle/>
          <a:p>
            <a:r>
              <a:rPr lang="es-CO" dirty="0"/>
              <a:t>Using the </a:t>
            </a:r>
            <a:r>
              <a:rPr lang="es-CO" b="1" dirty="0"/>
              <a:t>COALESCE </a:t>
            </a:r>
            <a:r>
              <a:rPr lang="es-CO" dirty="0"/>
              <a:t>Function </a:t>
            </a:r>
            <a:endParaRPr lang="es-ES_tradnl" dirty="0"/>
          </a:p>
        </p:txBody>
      </p:sp>
      <p:pic>
        <p:nvPicPr>
          <p:cNvPr id="4" name="Marcador de contenido 3">
            <a:extLst>
              <a:ext uri="{FF2B5EF4-FFF2-40B4-BE49-F238E27FC236}">
                <a16:creationId xmlns:a16="http://schemas.microsoft.com/office/drawing/2014/main" id="{A5A0F86D-9C01-0142-ACCF-CE0C2F387DD7}"/>
              </a:ext>
            </a:extLst>
          </p:cNvPr>
          <p:cNvPicPr>
            <a:picLocks noGrp="1" noChangeAspect="1"/>
          </p:cNvPicPr>
          <p:nvPr>
            <p:ph sz="quarter" idx="13"/>
          </p:nvPr>
        </p:nvPicPr>
        <p:blipFill>
          <a:blip r:embed="rId2"/>
          <a:stretch>
            <a:fillRect/>
          </a:stretch>
        </p:blipFill>
        <p:spPr>
          <a:xfrm>
            <a:off x="838200" y="1413636"/>
            <a:ext cx="10363200" cy="1787591"/>
          </a:xfrm>
          <a:prstGeom prst="rect">
            <a:avLst/>
          </a:prstGeom>
        </p:spPr>
      </p:pic>
      <p:pic>
        <p:nvPicPr>
          <p:cNvPr id="5" name="Imagen 4">
            <a:extLst>
              <a:ext uri="{FF2B5EF4-FFF2-40B4-BE49-F238E27FC236}">
                <a16:creationId xmlns:a16="http://schemas.microsoft.com/office/drawing/2014/main" id="{D85862F0-EDCF-0A45-808C-A1CDC3D54AB6}"/>
              </a:ext>
            </a:extLst>
          </p:cNvPr>
          <p:cNvPicPr>
            <a:picLocks noChangeAspect="1"/>
          </p:cNvPicPr>
          <p:nvPr/>
        </p:nvPicPr>
        <p:blipFill>
          <a:blip r:embed="rId3"/>
          <a:stretch>
            <a:fillRect/>
          </a:stretch>
        </p:blipFill>
        <p:spPr>
          <a:xfrm>
            <a:off x="838200" y="3368675"/>
            <a:ext cx="4622800" cy="3124200"/>
          </a:xfrm>
          <a:prstGeom prst="rect">
            <a:avLst/>
          </a:prstGeom>
        </p:spPr>
      </p:pic>
      <p:pic>
        <p:nvPicPr>
          <p:cNvPr id="6" name="Imagen 5">
            <a:extLst>
              <a:ext uri="{FF2B5EF4-FFF2-40B4-BE49-F238E27FC236}">
                <a16:creationId xmlns:a16="http://schemas.microsoft.com/office/drawing/2014/main" id="{623906E1-6675-4A4B-B0B4-7BCF676A0CDD}"/>
              </a:ext>
            </a:extLst>
          </p:cNvPr>
          <p:cNvPicPr>
            <a:picLocks noChangeAspect="1"/>
          </p:cNvPicPr>
          <p:nvPr/>
        </p:nvPicPr>
        <p:blipFill>
          <a:blip r:embed="rId4"/>
          <a:stretch>
            <a:fillRect/>
          </a:stretch>
        </p:blipFill>
        <p:spPr>
          <a:xfrm>
            <a:off x="5586413" y="5275860"/>
            <a:ext cx="6248400" cy="1150098"/>
          </a:xfrm>
          <a:prstGeom prst="rect">
            <a:avLst/>
          </a:prstGeom>
        </p:spPr>
      </p:pic>
    </p:spTree>
    <p:extLst>
      <p:ext uri="{BB962C8B-B14F-4D97-AF65-F5344CB8AC3E}">
        <p14:creationId xmlns:p14="http://schemas.microsoft.com/office/powerpoint/2010/main" val="37204029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4E98675-E2C9-C24D-B0F4-D9967C573A82}"/>
              </a:ext>
            </a:extLst>
          </p:cNvPr>
          <p:cNvSpPr>
            <a:spLocks noGrp="1"/>
          </p:cNvSpPr>
          <p:nvPr>
            <p:ph type="title"/>
          </p:nvPr>
        </p:nvSpPr>
        <p:spPr/>
        <p:txBody>
          <a:bodyPr/>
          <a:lstStyle/>
          <a:p>
            <a:r>
              <a:rPr lang="es-CO" dirty="0"/>
              <a:t>Using the </a:t>
            </a:r>
            <a:r>
              <a:rPr lang="es-CO" b="1" dirty="0"/>
              <a:t>CASE </a:t>
            </a:r>
            <a:r>
              <a:rPr lang="es-CO" dirty="0"/>
              <a:t>Expression </a:t>
            </a:r>
            <a:endParaRPr lang="es-ES_tradnl" dirty="0"/>
          </a:p>
        </p:txBody>
      </p:sp>
      <p:pic>
        <p:nvPicPr>
          <p:cNvPr id="4" name="Marcador de contenido 3">
            <a:extLst>
              <a:ext uri="{FF2B5EF4-FFF2-40B4-BE49-F238E27FC236}">
                <a16:creationId xmlns:a16="http://schemas.microsoft.com/office/drawing/2014/main" id="{E2EE55BA-AA5E-4146-A885-53CDADC74CB6}"/>
              </a:ext>
            </a:extLst>
          </p:cNvPr>
          <p:cNvPicPr>
            <a:picLocks noGrp="1" noChangeAspect="1"/>
          </p:cNvPicPr>
          <p:nvPr>
            <p:ph sz="quarter" idx="13"/>
          </p:nvPr>
        </p:nvPicPr>
        <p:blipFill>
          <a:blip r:embed="rId2"/>
          <a:stretch>
            <a:fillRect/>
          </a:stretch>
        </p:blipFill>
        <p:spPr>
          <a:xfrm>
            <a:off x="1443531" y="1408690"/>
            <a:ext cx="8257681" cy="5084185"/>
          </a:xfrm>
          <a:prstGeom prst="rect">
            <a:avLst/>
          </a:prstGeom>
        </p:spPr>
      </p:pic>
    </p:spTree>
    <p:extLst>
      <p:ext uri="{BB962C8B-B14F-4D97-AF65-F5344CB8AC3E}">
        <p14:creationId xmlns:p14="http://schemas.microsoft.com/office/powerpoint/2010/main" val="19532723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D723731-438C-F44C-95C6-E1F00A77F31B}"/>
              </a:ext>
            </a:extLst>
          </p:cNvPr>
          <p:cNvSpPr>
            <a:spLocks noGrp="1"/>
          </p:cNvSpPr>
          <p:nvPr>
            <p:ph type="title"/>
          </p:nvPr>
        </p:nvSpPr>
        <p:spPr/>
        <p:txBody>
          <a:bodyPr/>
          <a:lstStyle/>
          <a:p>
            <a:r>
              <a:rPr lang="es-CO" dirty="0"/>
              <a:t>Using the </a:t>
            </a:r>
            <a:r>
              <a:rPr lang="es-CO" b="1" dirty="0"/>
              <a:t>DECODE </a:t>
            </a:r>
            <a:r>
              <a:rPr lang="es-CO" dirty="0"/>
              <a:t>Function </a:t>
            </a:r>
            <a:endParaRPr lang="es-ES_tradnl" dirty="0"/>
          </a:p>
        </p:txBody>
      </p:sp>
      <p:pic>
        <p:nvPicPr>
          <p:cNvPr id="4" name="Marcador de contenido 3">
            <a:extLst>
              <a:ext uri="{FF2B5EF4-FFF2-40B4-BE49-F238E27FC236}">
                <a16:creationId xmlns:a16="http://schemas.microsoft.com/office/drawing/2014/main" id="{0B802963-72E3-C449-AB5F-EBF3CCEF2BE2}"/>
              </a:ext>
            </a:extLst>
          </p:cNvPr>
          <p:cNvPicPr>
            <a:picLocks noGrp="1" noChangeAspect="1"/>
          </p:cNvPicPr>
          <p:nvPr>
            <p:ph sz="quarter" idx="13"/>
          </p:nvPr>
        </p:nvPicPr>
        <p:blipFill>
          <a:blip r:embed="rId2"/>
          <a:stretch>
            <a:fillRect/>
          </a:stretch>
        </p:blipFill>
        <p:spPr>
          <a:xfrm>
            <a:off x="838200" y="1437481"/>
            <a:ext cx="7848600" cy="2152700"/>
          </a:xfrm>
          <a:prstGeom prst="rect">
            <a:avLst/>
          </a:prstGeom>
        </p:spPr>
      </p:pic>
      <p:pic>
        <p:nvPicPr>
          <p:cNvPr id="5" name="Imagen 4">
            <a:extLst>
              <a:ext uri="{FF2B5EF4-FFF2-40B4-BE49-F238E27FC236}">
                <a16:creationId xmlns:a16="http://schemas.microsoft.com/office/drawing/2014/main" id="{5F3C94B2-0A1E-9142-9494-A74EFCC80908}"/>
              </a:ext>
            </a:extLst>
          </p:cNvPr>
          <p:cNvPicPr>
            <a:picLocks noChangeAspect="1"/>
          </p:cNvPicPr>
          <p:nvPr/>
        </p:nvPicPr>
        <p:blipFill>
          <a:blip r:embed="rId3"/>
          <a:stretch>
            <a:fillRect/>
          </a:stretch>
        </p:blipFill>
        <p:spPr>
          <a:xfrm>
            <a:off x="7258049" y="2971605"/>
            <a:ext cx="4700587" cy="3767382"/>
          </a:xfrm>
          <a:prstGeom prst="rect">
            <a:avLst/>
          </a:prstGeom>
        </p:spPr>
      </p:pic>
    </p:spTree>
    <p:extLst>
      <p:ext uri="{BB962C8B-B14F-4D97-AF65-F5344CB8AC3E}">
        <p14:creationId xmlns:p14="http://schemas.microsoft.com/office/powerpoint/2010/main" val="31249968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C8E7EE-BF8C-CB43-9C05-440E63E96A87}"/>
              </a:ext>
            </a:extLst>
          </p:cNvPr>
          <p:cNvSpPr>
            <a:spLocks noGrp="1"/>
          </p:cNvSpPr>
          <p:nvPr>
            <p:ph type="title"/>
          </p:nvPr>
        </p:nvSpPr>
        <p:spPr/>
        <p:txBody>
          <a:bodyPr/>
          <a:lstStyle/>
          <a:p>
            <a:r>
              <a:rPr lang="es-CO" dirty="0"/>
              <a:t>Group Functions </a:t>
            </a:r>
            <a:endParaRPr lang="es-ES_tradnl" dirty="0"/>
          </a:p>
        </p:txBody>
      </p:sp>
      <p:pic>
        <p:nvPicPr>
          <p:cNvPr id="4" name="Marcador de contenido 3">
            <a:extLst>
              <a:ext uri="{FF2B5EF4-FFF2-40B4-BE49-F238E27FC236}">
                <a16:creationId xmlns:a16="http://schemas.microsoft.com/office/drawing/2014/main" id="{08803E08-E6F7-3046-93C6-75E1E724F62B}"/>
              </a:ext>
            </a:extLst>
          </p:cNvPr>
          <p:cNvPicPr>
            <a:picLocks noGrp="1" noChangeAspect="1"/>
          </p:cNvPicPr>
          <p:nvPr>
            <p:ph sz="quarter" idx="13"/>
          </p:nvPr>
        </p:nvPicPr>
        <p:blipFill>
          <a:blip r:embed="rId2"/>
          <a:stretch>
            <a:fillRect/>
          </a:stretch>
        </p:blipFill>
        <p:spPr>
          <a:xfrm>
            <a:off x="366713" y="1515907"/>
            <a:ext cx="5257800" cy="2606809"/>
          </a:xfrm>
          <a:prstGeom prst="rect">
            <a:avLst/>
          </a:prstGeom>
        </p:spPr>
      </p:pic>
      <p:pic>
        <p:nvPicPr>
          <p:cNvPr id="5" name="Imagen 4">
            <a:extLst>
              <a:ext uri="{FF2B5EF4-FFF2-40B4-BE49-F238E27FC236}">
                <a16:creationId xmlns:a16="http://schemas.microsoft.com/office/drawing/2014/main" id="{EB543E16-639E-1544-8B27-A9977BF30FF0}"/>
              </a:ext>
            </a:extLst>
          </p:cNvPr>
          <p:cNvPicPr>
            <a:picLocks noChangeAspect="1"/>
          </p:cNvPicPr>
          <p:nvPr/>
        </p:nvPicPr>
        <p:blipFill>
          <a:blip r:embed="rId3"/>
          <a:stretch>
            <a:fillRect/>
          </a:stretch>
        </p:blipFill>
        <p:spPr>
          <a:xfrm>
            <a:off x="5443536" y="3190787"/>
            <a:ext cx="6626225" cy="3505288"/>
          </a:xfrm>
          <a:prstGeom prst="rect">
            <a:avLst/>
          </a:prstGeom>
        </p:spPr>
      </p:pic>
      <p:pic>
        <p:nvPicPr>
          <p:cNvPr id="6" name="Imagen 5">
            <a:extLst>
              <a:ext uri="{FF2B5EF4-FFF2-40B4-BE49-F238E27FC236}">
                <a16:creationId xmlns:a16="http://schemas.microsoft.com/office/drawing/2014/main" id="{D62C8D21-D590-B647-8B56-96D0328443E0}"/>
              </a:ext>
            </a:extLst>
          </p:cNvPr>
          <p:cNvPicPr>
            <a:picLocks noChangeAspect="1"/>
          </p:cNvPicPr>
          <p:nvPr/>
        </p:nvPicPr>
        <p:blipFill>
          <a:blip r:embed="rId4"/>
          <a:stretch>
            <a:fillRect/>
          </a:stretch>
        </p:blipFill>
        <p:spPr>
          <a:xfrm>
            <a:off x="5624513" y="811928"/>
            <a:ext cx="6334125" cy="1804885"/>
          </a:xfrm>
          <a:prstGeom prst="rect">
            <a:avLst/>
          </a:prstGeom>
        </p:spPr>
      </p:pic>
    </p:spTree>
    <p:extLst>
      <p:ext uri="{BB962C8B-B14F-4D97-AF65-F5344CB8AC3E}">
        <p14:creationId xmlns:p14="http://schemas.microsoft.com/office/powerpoint/2010/main" val="3535638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94E130-CBB5-3A48-AA8F-0195DFA0C00D}"/>
              </a:ext>
            </a:extLst>
          </p:cNvPr>
          <p:cNvSpPr>
            <a:spLocks noGrp="1"/>
          </p:cNvSpPr>
          <p:nvPr>
            <p:ph type="title"/>
          </p:nvPr>
        </p:nvSpPr>
        <p:spPr/>
        <p:txBody>
          <a:bodyPr/>
          <a:lstStyle/>
          <a:p>
            <a:r>
              <a:rPr lang="en" dirty="0"/>
              <a:t>Group Functions and Null Values </a:t>
            </a:r>
            <a:endParaRPr lang="es-ES_tradnl" dirty="0"/>
          </a:p>
        </p:txBody>
      </p:sp>
      <p:pic>
        <p:nvPicPr>
          <p:cNvPr id="4" name="Marcador de contenido 3">
            <a:extLst>
              <a:ext uri="{FF2B5EF4-FFF2-40B4-BE49-F238E27FC236}">
                <a16:creationId xmlns:a16="http://schemas.microsoft.com/office/drawing/2014/main" id="{3CB04833-D89F-BE48-AE3B-87740D114901}"/>
              </a:ext>
            </a:extLst>
          </p:cNvPr>
          <p:cNvPicPr>
            <a:picLocks noGrp="1" noChangeAspect="1"/>
          </p:cNvPicPr>
          <p:nvPr>
            <p:ph sz="quarter" idx="13"/>
          </p:nvPr>
        </p:nvPicPr>
        <p:blipFill>
          <a:blip r:embed="rId2"/>
          <a:stretch>
            <a:fillRect/>
          </a:stretch>
        </p:blipFill>
        <p:spPr>
          <a:xfrm>
            <a:off x="2052638" y="1690688"/>
            <a:ext cx="8396127" cy="4381500"/>
          </a:xfrm>
          <a:prstGeom prst="rect">
            <a:avLst/>
          </a:prstGeom>
        </p:spPr>
      </p:pic>
    </p:spTree>
    <p:extLst>
      <p:ext uri="{BB962C8B-B14F-4D97-AF65-F5344CB8AC3E}">
        <p14:creationId xmlns:p14="http://schemas.microsoft.com/office/powerpoint/2010/main" val="185441181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51CDF1E-2421-2E46-909A-474818BFDD3B}"/>
              </a:ext>
            </a:extLst>
          </p:cNvPr>
          <p:cNvSpPr>
            <a:spLocks noGrp="1"/>
          </p:cNvSpPr>
          <p:nvPr>
            <p:ph type="title"/>
          </p:nvPr>
        </p:nvSpPr>
        <p:spPr/>
        <p:txBody>
          <a:bodyPr>
            <a:normAutofit/>
          </a:bodyPr>
          <a:lstStyle/>
          <a:p>
            <a:r>
              <a:rPr lang="en" dirty="0"/>
              <a:t>Creating Groups of Data: </a:t>
            </a:r>
            <a:r>
              <a:rPr lang="en" b="1" dirty="0"/>
              <a:t>GROUP BY </a:t>
            </a:r>
            <a:r>
              <a:rPr lang="en" dirty="0"/>
              <a:t>Clause Syntax </a:t>
            </a:r>
            <a:endParaRPr lang="es-ES_tradnl" dirty="0"/>
          </a:p>
        </p:txBody>
      </p:sp>
      <p:pic>
        <p:nvPicPr>
          <p:cNvPr id="4" name="Marcador de contenido 3">
            <a:extLst>
              <a:ext uri="{FF2B5EF4-FFF2-40B4-BE49-F238E27FC236}">
                <a16:creationId xmlns:a16="http://schemas.microsoft.com/office/drawing/2014/main" id="{5DF4BFAD-A148-1146-B10F-C9E15F16983E}"/>
              </a:ext>
            </a:extLst>
          </p:cNvPr>
          <p:cNvPicPr>
            <a:picLocks noGrp="1" noChangeAspect="1"/>
          </p:cNvPicPr>
          <p:nvPr>
            <p:ph sz="quarter" idx="13"/>
          </p:nvPr>
        </p:nvPicPr>
        <p:blipFill>
          <a:blip r:embed="rId2"/>
          <a:stretch>
            <a:fillRect/>
          </a:stretch>
        </p:blipFill>
        <p:spPr>
          <a:xfrm>
            <a:off x="452437" y="1690688"/>
            <a:ext cx="8062913" cy="2501232"/>
          </a:xfrm>
          <a:prstGeom prst="rect">
            <a:avLst/>
          </a:prstGeom>
        </p:spPr>
      </p:pic>
      <p:pic>
        <p:nvPicPr>
          <p:cNvPr id="5" name="Imagen 4">
            <a:extLst>
              <a:ext uri="{FF2B5EF4-FFF2-40B4-BE49-F238E27FC236}">
                <a16:creationId xmlns:a16="http://schemas.microsoft.com/office/drawing/2014/main" id="{90035515-8FFF-ED41-8BB0-3F5421FED73B}"/>
              </a:ext>
            </a:extLst>
          </p:cNvPr>
          <p:cNvPicPr>
            <a:picLocks noChangeAspect="1"/>
          </p:cNvPicPr>
          <p:nvPr/>
        </p:nvPicPr>
        <p:blipFill>
          <a:blip r:embed="rId3"/>
          <a:stretch>
            <a:fillRect/>
          </a:stretch>
        </p:blipFill>
        <p:spPr>
          <a:xfrm>
            <a:off x="633412" y="4368002"/>
            <a:ext cx="6553200" cy="1524000"/>
          </a:xfrm>
          <a:prstGeom prst="rect">
            <a:avLst/>
          </a:prstGeom>
        </p:spPr>
      </p:pic>
      <p:pic>
        <p:nvPicPr>
          <p:cNvPr id="6" name="Imagen 5">
            <a:extLst>
              <a:ext uri="{FF2B5EF4-FFF2-40B4-BE49-F238E27FC236}">
                <a16:creationId xmlns:a16="http://schemas.microsoft.com/office/drawing/2014/main" id="{4AAF8C56-920A-0D4E-93B8-7C5B2F170614}"/>
              </a:ext>
            </a:extLst>
          </p:cNvPr>
          <p:cNvPicPr>
            <a:picLocks noChangeAspect="1"/>
          </p:cNvPicPr>
          <p:nvPr/>
        </p:nvPicPr>
        <p:blipFill>
          <a:blip r:embed="rId4"/>
          <a:stretch>
            <a:fillRect/>
          </a:stretch>
        </p:blipFill>
        <p:spPr>
          <a:xfrm>
            <a:off x="7367586" y="4086886"/>
            <a:ext cx="4824413" cy="2086233"/>
          </a:xfrm>
          <a:prstGeom prst="rect">
            <a:avLst/>
          </a:prstGeom>
        </p:spPr>
      </p:pic>
    </p:spTree>
    <p:extLst>
      <p:ext uri="{BB962C8B-B14F-4D97-AF65-F5344CB8AC3E}">
        <p14:creationId xmlns:p14="http://schemas.microsoft.com/office/powerpoint/2010/main" val="184048852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76F78B4-54A1-AF4F-BA75-523F4B7C90B0}"/>
              </a:ext>
            </a:extLst>
          </p:cNvPr>
          <p:cNvSpPr>
            <a:spLocks noGrp="1"/>
          </p:cNvSpPr>
          <p:nvPr>
            <p:ph type="title"/>
          </p:nvPr>
        </p:nvSpPr>
        <p:spPr/>
        <p:txBody>
          <a:bodyPr/>
          <a:lstStyle/>
          <a:p>
            <a:r>
              <a:rPr lang="en" dirty="0"/>
              <a:t>Illegal Queries Using Group Functions </a:t>
            </a:r>
            <a:endParaRPr lang="es-ES_tradnl" dirty="0"/>
          </a:p>
        </p:txBody>
      </p:sp>
      <p:pic>
        <p:nvPicPr>
          <p:cNvPr id="4" name="Marcador de contenido 3">
            <a:extLst>
              <a:ext uri="{FF2B5EF4-FFF2-40B4-BE49-F238E27FC236}">
                <a16:creationId xmlns:a16="http://schemas.microsoft.com/office/drawing/2014/main" id="{F70E6506-1657-C747-9166-B03191A2DCE6}"/>
              </a:ext>
            </a:extLst>
          </p:cNvPr>
          <p:cNvPicPr>
            <a:picLocks noGrp="1" noChangeAspect="1"/>
          </p:cNvPicPr>
          <p:nvPr>
            <p:ph sz="quarter" idx="13"/>
          </p:nvPr>
        </p:nvPicPr>
        <p:blipFill>
          <a:blip r:embed="rId2"/>
          <a:stretch>
            <a:fillRect/>
          </a:stretch>
        </p:blipFill>
        <p:spPr>
          <a:xfrm>
            <a:off x="2424112" y="1481138"/>
            <a:ext cx="7605713" cy="4844466"/>
          </a:xfrm>
          <a:prstGeom prst="rect">
            <a:avLst/>
          </a:prstGeom>
        </p:spPr>
      </p:pic>
    </p:spTree>
    <p:extLst>
      <p:ext uri="{BB962C8B-B14F-4D97-AF65-F5344CB8AC3E}">
        <p14:creationId xmlns:p14="http://schemas.microsoft.com/office/powerpoint/2010/main" val="212243228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0575259-2FD4-604D-BC66-571FB2612F50}"/>
              </a:ext>
            </a:extLst>
          </p:cNvPr>
          <p:cNvSpPr>
            <a:spLocks noGrp="1"/>
          </p:cNvSpPr>
          <p:nvPr>
            <p:ph type="title"/>
          </p:nvPr>
        </p:nvSpPr>
        <p:spPr/>
        <p:txBody>
          <a:bodyPr>
            <a:normAutofit/>
          </a:bodyPr>
          <a:lstStyle/>
          <a:p>
            <a:r>
              <a:rPr lang="en" dirty="0"/>
              <a:t>Restricting Group Results with the </a:t>
            </a:r>
            <a:r>
              <a:rPr lang="en" b="1" dirty="0"/>
              <a:t>HAVING </a:t>
            </a:r>
            <a:r>
              <a:rPr lang="en" dirty="0"/>
              <a:t>Clause </a:t>
            </a:r>
            <a:endParaRPr lang="es-ES_tradnl" dirty="0"/>
          </a:p>
        </p:txBody>
      </p:sp>
      <p:pic>
        <p:nvPicPr>
          <p:cNvPr id="4" name="Marcador de contenido 3">
            <a:extLst>
              <a:ext uri="{FF2B5EF4-FFF2-40B4-BE49-F238E27FC236}">
                <a16:creationId xmlns:a16="http://schemas.microsoft.com/office/drawing/2014/main" id="{714B512B-20D9-F84A-84E2-9F49B047C907}"/>
              </a:ext>
            </a:extLst>
          </p:cNvPr>
          <p:cNvPicPr>
            <a:picLocks noGrp="1" noChangeAspect="1"/>
          </p:cNvPicPr>
          <p:nvPr>
            <p:ph sz="quarter" idx="13"/>
          </p:nvPr>
        </p:nvPicPr>
        <p:blipFill>
          <a:blip r:embed="rId2"/>
          <a:stretch>
            <a:fillRect/>
          </a:stretch>
        </p:blipFill>
        <p:spPr>
          <a:xfrm>
            <a:off x="838200" y="1690688"/>
            <a:ext cx="6400800" cy="1676400"/>
          </a:xfrm>
          <a:prstGeom prst="rect">
            <a:avLst/>
          </a:prstGeom>
        </p:spPr>
      </p:pic>
      <p:pic>
        <p:nvPicPr>
          <p:cNvPr id="5" name="Imagen 4">
            <a:extLst>
              <a:ext uri="{FF2B5EF4-FFF2-40B4-BE49-F238E27FC236}">
                <a16:creationId xmlns:a16="http://schemas.microsoft.com/office/drawing/2014/main" id="{D62CF7D0-16BC-264F-9432-A199802AFD49}"/>
              </a:ext>
            </a:extLst>
          </p:cNvPr>
          <p:cNvPicPr>
            <a:picLocks noChangeAspect="1"/>
          </p:cNvPicPr>
          <p:nvPr/>
        </p:nvPicPr>
        <p:blipFill>
          <a:blip r:embed="rId3"/>
          <a:stretch>
            <a:fillRect/>
          </a:stretch>
        </p:blipFill>
        <p:spPr>
          <a:xfrm>
            <a:off x="7358063" y="1557338"/>
            <a:ext cx="4648200" cy="1943100"/>
          </a:xfrm>
          <a:prstGeom prst="rect">
            <a:avLst/>
          </a:prstGeom>
        </p:spPr>
      </p:pic>
      <p:pic>
        <p:nvPicPr>
          <p:cNvPr id="6" name="Imagen 5">
            <a:extLst>
              <a:ext uri="{FF2B5EF4-FFF2-40B4-BE49-F238E27FC236}">
                <a16:creationId xmlns:a16="http://schemas.microsoft.com/office/drawing/2014/main" id="{9B574174-3118-4F42-A65C-2BFE8FCCB442}"/>
              </a:ext>
            </a:extLst>
          </p:cNvPr>
          <p:cNvPicPr>
            <a:picLocks noChangeAspect="1"/>
          </p:cNvPicPr>
          <p:nvPr/>
        </p:nvPicPr>
        <p:blipFill>
          <a:blip r:embed="rId4"/>
          <a:stretch>
            <a:fillRect/>
          </a:stretch>
        </p:blipFill>
        <p:spPr>
          <a:xfrm>
            <a:off x="838200" y="3657601"/>
            <a:ext cx="6400800" cy="2243328"/>
          </a:xfrm>
          <a:prstGeom prst="rect">
            <a:avLst/>
          </a:prstGeom>
        </p:spPr>
      </p:pic>
      <p:pic>
        <p:nvPicPr>
          <p:cNvPr id="7" name="Imagen 6">
            <a:extLst>
              <a:ext uri="{FF2B5EF4-FFF2-40B4-BE49-F238E27FC236}">
                <a16:creationId xmlns:a16="http://schemas.microsoft.com/office/drawing/2014/main" id="{14F14639-68C3-8C4B-AB4E-525C8BA12F4D}"/>
              </a:ext>
            </a:extLst>
          </p:cNvPr>
          <p:cNvPicPr>
            <a:picLocks noChangeAspect="1"/>
          </p:cNvPicPr>
          <p:nvPr/>
        </p:nvPicPr>
        <p:blipFill>
          <a:blip r:embed="rId5"/>
          <a:stretch>
            <a:fillRect/>
          </a:stretch>
        </p:blipFill>
        <p:spPr>
          <a:xfrm>
            <a:off x="7358063" y="3657601"/>
            <a:ext cx="2946400" cy="1447800"/>
          </a:xfrm>
          <a:prstGeom prst="rect">
            <a:avLst/>
          </a:prstGeom>
        </p:spPr>
      </p:pic>
    </p:spTree>
    <p:extLst>
      <p:ext uri="{BB962C8B-B14F-4D97-AF65-F5344CB8AC3E}">
        <p14:creationId xmlns:p14="http://schemas.microsoft.com/office/powerpoint/2010/main" val="329694760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857DF50-C45A-B04E-BB91-6B6E6A6FA984}"/>
              </a:ext>
            </a:extLst>
          </p:cNvPr>
          <p:cNvSpPr>
            <a:spLocks noGrp="1"/>
          </p:cNvSpPr>
          <p:nvPr>
            <p:ph type="title"/>
          </p:nvPr>
        </p:nvSpPr>
        <p:spPr/>
        <p:txBody>
          <a:bodyPr/>
          <a:lstStyle/>
          <a:p>
            <a:r>
              <a:rPr lang="en" dirty="0"/>
              <a:t>Joining Tables Using SQL:1999 Syntax </a:t>
            </a:r>
            <a:endParaRPr lang="es-ES_tradnl" dirty="0"/>
          </a:p>
        </p:txBody>
      </p:sp>
      <p:pic>
        <p:nvPicPr>
          <p:cNvPr id="4" name="Marcador de contenido 3">
            <a:extLst>
              <a:ext uri="{FF2B5EF4-FFF2-40B4-BE49-F238E27FC236}">
                <a16:creationId xmlns:a16="http://schemas.microsoft.com/office/drawing/2014/main" id="{C1A5442B-EE0B-5C46-99B7-4E160696BB7D}"/>
              </a:ext>
            </a:extLst>
          </p:cNvPr>
          <p:cNvPicPr>
            <a:picLocks noGrp="1" noChangeAspect="1"/>
          </p:cNvPicPr>
          <p:nvPr>
            <p:ph sz="quarter" idx="13"/>
          </p:nvPr>
        </p:nvPicPr>
        <p:blipFill>
          <a:blip r:embed="rId2"/>
          <a:stretch>
            <a:fillRect/>
          </a:stretch>
        </p:blipFill>
        <p:spPr>
          <a:xfrm>
            <a:off x="1016000" y="2491581"/>
            <a:ext cx="10160000" cy="3175000"/>
          </a:xfrm>
          <a:prstGeom prst="rect">
            <a:avLst/>
          </a:prstGeom>
        </p:spPr>
      </p:pic>
    </p:spTree>
    <p:extLst>
      <p:ext uri="{BB962C8B-B14F-4D97-AF65-F5344CB8AC3E}">
        <p14:creationId xmlns:p14="http://schemas.microsoft.com/office/powerpoint/2010/main" val="12774665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0CEF2ED-171E-1D45-963C-D727933A8322}"/>
              </a:ext>
            </a:extLst>
          </p:cNvPr>
          <p:cNvSpPr>
            <a:spLocks noGrp="1"/>
          </p:cNvSpPr>
          <p:nvPr>
            <p:ph type="title"/>
          </p:nvPr>
        </p:nvSpPr>
        <p:spPr/>
        <p:txBody>
          <a:bodyPr/>
          <a:lstStyle/>
          <a:p>
            <a:r>
              <a:rPr lang="es-CO" dirty="0"/>
              <a:t>Modelo Entidad Relación (ER)</a:t>
            </a:r>
            <a:endParaRPr lang="es-ES_tradnl" dirty="0"/>
          </a:p>
        </p:txBody>
      </p:sp>
      <p:sp>
        <p:nvSpPr>
          <p:cNvPr id="3" name="Marcador de contenido 2">
            <a:extLst>
              <a:ext uri="{FF2B5EF4-FFF2-40B4-BE49-F238E27FC236}">
                <a16:creationId xmlns:a16="http://schemas.microsoft.com/office/drawing/2014/main" id="{D8F7F0E5-BA2A-654F-ACE8-1D6F2BA57797}"/>
              </a:ext>
            </a:extLst>
          </p:cNvPr>
          <p:cNvSpPr>
            <a:spLocks noGrp="1"/>
          </p:cNvSpPr>
          <p:nvPr>
            <p:ph sz="quarter" idx="13"/>
          </p:nvPr>
        </p:nvSpPr>
        <p:spPr/>
        <p:txBody>
          <a:bodyPr>
            <a:normAutofit fontScale="92500" lnSpcReduction="10000"/>
          </a:bodyPr>
          <a:lstStyle/>
          <a:p>
            <a:pPr marL="0" indent="0" algn="just">
              <a:buNone/>
            </a:pPr>
            <a:r>
              <a:rPr lang="es-CO" dirty="0"/>
              <a:t>En un sistema efectivo, los datos se dividen en categorías o entidades discretas. Un modelo de relación de entidad (ER) es una ilustración de las diversas entidades en un negocio y las relaciones entre ellas. Un modelo de ER se deriva de especificaciones o narrativas de negocios y se construye durante la fase de análisis del ciclo de vida del desarrollo del sistema. Los modelos ER separan la información requerida por una empresa de las actividades realizadas dentro de la empresa. Aunque las empresas pueden cambiar sus actividades, el tipo de información tiende a permanecer constante. Por lo tanto, las estructuras de datos también tienden a ser constantes.</a:t>
            </a:r>
            <a:endParaRPr lang="es-ES_tradnl" dirty="0"/>
          </a:p>
        </p:txBody>
      </p:sp>
    </p:spTree>
    <p:extLst>
      <p:ext uri="{BB962C8B-B14F-4D97-AF65-F5344CB8AC3E}">
        <p14:creationId xmlns:p14="http://schemas.microsoft.com/office/powerpoint/2010/main" val="413319785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1B830B0-7398-D74F-9D1E-92C4BEADA9FE}"/>
              </a:ext>
            </a:extLst>
          </p:cNvPr>
          <p:cNvSpPr>
            <a:spLocks noGrp="1"/>
          </p:cNvSpPr>
          <p:nvPr>
            <p:ph type="title"/>
          </p:nvPr>
        </p:nvSpPr>
        <p:spPr/>
        <p:txBody>
          <a:bodyPr/>
          <a:lstStyle/>
          <a:p>
            <a:r>
              <a:rPr lang="es-CO" dirty="0"/>
              <a:t>Creating Natural Joins </a:t>
            </a:r>
            <a:endParaRPr lang="es-ES_tradnl" dirty="0"/>
          </a:p>
        </p:txBody>
      </p:sp>
      <p:pic>
        <p:nvPicPr>
          <p:cNvPr id="4" name="Marcador de contenido 3">
            <a:extLst>
              <a:ext uri="{FF2B5EF4-FFF2-40B4-BE49-F238E27FC236}">
                <a16:creationId xmlns:a16="http://schemas.microsoft.com/office/drawing/2014/main" id="{CF219403-97AD-BC42-AB01-C391C731B5BF}"/>
              </a:ext>
            </a:extLst>
          </p:cNvPr>
          <p:cNvPicPr>
            <a:picLocks noGrp="1" noChangeAspect="1"/>
          </p:cNvPicPr>
          <p:nvPr>
            <p:ph sz="quarter" idx="13"/>
          </p:nvPr>
        </p:nvPicPr>
        <p:blipFill>
          <a:blip r:embed="rId2"/>
          <a:stretch>
            <a:fillRect/>
          </a:stretch>
        </p:blipFill>
        <p:spPr>
          <a:xfrm>
            <a:off x="838200" y="1489868"/>
            <a:ext cx="10033000" cy="3149600"/>
          </a:xfrm>
          <a:prstGeom prst="rect">
            <a:avLst/>
          </a:prstGeom>
        </p:spPr>
      </p:pic>
      <p:pic>
        <p:nvPicPr>
          <p:cNvPr id="5" name="Imagen 4">
            <a:extLst>
              <a:ext uri="{FF2B5EF4-FFF2-40B4-BE49-F238E27FC236}">
                <a16:creationId xmlns:a16="http://schemas.microsoft.com/office/drawing/2014/main" id="{9973C047-6749-1C49-8CD7-9E1255376F78}"/>
              </a:ext>
            </a:extLst>
          </p:cNvPr>
          <p:cNvPicPr>
            <a:picLocks noChangeAspect="1"/>
          </p:cNvPicPr>
          <p:nvPr/>
        </p:nvPicPr>
        <p:blipFill>
          <a:blip r:embed="rId3"/>
          <a:stretch>
            <a:fillRect/>
          </a:stretch>
        </p:blipFill>
        <p:spPr>
          <a:xfrm>
            <a:off x="2197100" y="4993482"/>
            <a:ext cx="7315200" cy="749300"/>
          </a:xfrm>
          <a:prstGeom prst="rect">
            <a:avLst/>
          </a:prstGeom>
        </p:spPr>
      </p:pic>
    </p:spTree>
    <p:extLst>
      <p:ext uri="{BB962C8B-B14F-4D97-AF65-F5344CB8AC3E}">
        <p14:creationId xmlns:p14="http://schemas.microsoft.com/office/powerpoint/2010/main" val="33772162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9813D98-A0C6-BA4A-A21C-2B788DF4EC30}"/>
              </a:ext>
            </a:extLst>
          </p:cNvPr>
          <p:cNvSpPr>
            <a:spLocks noGrp="1"/>
          </p:cNvSpPr>
          <p:nvPr>
            <p:ph type="title"/>
          </p:nvPr>
        </p:nvSpPr>
        <p:spPr/>
        <p:txBody>
          <a:bodyPr/>
          <a:lstStyle/>
          <a:p>
            <a:r>
              <a:rPr lang="en" dirty="0"/>
              <a:t>Retrieving Records with the </a:t>
            </a:r>
            <a:r>
              <a:rPr lang="en" b="1" dirty="0"/>
              <a:t>USING </a:t>
            </a:r>
            <a:r>
              <a:rPr lang="en" dirty="0"/>
              <a:t>Clause </a:t>
            </a:r>
            <a:endParaRPr lang="es-ES_tradnl" dirty="0"/>
          </a:p>
        </p:txBody>
      </p:sp>
      <p:pic>
        <p:nvPicPr>
          <p:cNvPr id="4" name="Marcador de contenido 3">
            <a:extLst>
              <a:ext uri="{FF2B5EF4-FFF2-40B4-BE49-F238E27FC236}">
                <a16:creationId xmlns:a16="http://schemas.microsoft.com/office/drawing/2014/main" id="{9F89C82A-48FE-9340-8F7A-235DAA338D16}"/>
              </a:ext>
            </a:extLst>
          </p:cNvPr>
          <p:cNvPicPr>
            <a:picLocks noGrp="1" noChangeAspect="1"/>
          </p:cNvPicPr>
          <p:nvPr>
            <p:ph sz="quarter" idx="13"/>
          </p:nvPr>
        </p:nvPicPr>
        <p:blipFill>
          <a:blip r:embed="rId2"/>
          <a:stretch>
            <a:fillRect/>
          </a:stretch>
        </p:blipFill>
        <p:spPr>
          <a:xfrm>
            <a:off x="727075" y="1572418"/>
            <a:ext cx="9194800" cy="2413000"/>
          </a:xfrm>
          <a:prstGeom prst="rect">
            <a:avLst/>
          </a:prstGeom>
        </p:spPr>
      </p:pic>
      <p:pic>
        <p:nvPicPr>
          <p:cNvPr id="5" name="Imagen 4">
            <a:extLst>
              <a:ext uri="{FF2B5EF4-FFF2-40B4-BE49-F238E27FC236}">
                <a16:creationId xmlns:a16="http://schemas.microsoft.com/office/drawing/2014/main" id="{47635C40-7DC2-364B-A049-7A2FE063E330}"/>
              </a:ext>
            </a:extLst>
          </p:cNvPr>
          <p:cNvPicPr>
            <a:picLocks noChangeAspect="1"/>
          </p:cNvPicPr>
          <p:nvPr/>
        </p:nvPicPr>
        <p:blipFill>
          <a:blip r:embed="rId3"/>
          <a:stretch>
            <a:fillRect/>
          </a:stretch>
        </p:blipFill>
        <p:spPr>
          <a:xfrm>
            <a:off x="7500937" y="3389311"/>
            <a:ext cx="4275137" cy="3384803"/>
          </a:xfrm>
          <a:prstGeom prst="rect">
            <a:avLst/>
          </a:prstGeom>
        </p:spPr>
      </p:pic>
      <p:pic>
        <p:nvPicPr>
          <p:cNvPr id="6" name="Imagen 5">
            <a:extLst>
              <a:ext uri="{FF2B5EF4-FFF2-40B4-BE49-F238E27FC236}">
                <a16:creationId xmlns:a16="http://schemas.microsoft.com/office/drawing/2014/main" id="{B9726ED3-06B1-B741-AB7E-9B438B85EF2B}"/>
              </a:ext>
            </a:extLst>
          </p:cNvPr>
          <p:cNvPicPr>
            <a:picLocks noChangeAspect="1"/>
          </p:cNvPicPr>
          <p:nvPr/>
        </p:nvPicPr>
        <p:blipFill>
          <a:blip r:embed="rId4"/>
          <a:stretch>
            <a:fillRect/>
          </a:stretch>
        </p:blipFill>
        <p:spPr>
          <a:xfrm>
            <a:off x="727075" y="3985418"/>
            <a:ext cx="4787900" cy="2690428"/>
          </a:xfrm>
          <a:prstGeom prst="rect">
            <a:avLst/>
          </a:prstGeom>
        </p:spPr>
      </p:pic>
      <p:pic>
        <p:nvPicPr>
          <p:cNvPr id="7" name="Imagen 6">
            <a:extLst>
              <a:ext uri="{FF2B5EF4-FFF2-40B4-BE49-F238E27FC236}">
                <a16:creationId xmlns:a16="http://schemas.microsoft.com/office/drawing/2014/main" id="{8A0BB355-FEB9-B343-9BC9-50DECDF8835A}"/>
              </a:ext>
            </a:extLst>
          </p:cNvPr>
          <p:cNvPicPr>
            <a:picLocks noChangeAspect="1"/>
          </p:cNvPicPr>
          <p:nvPr/>
        </p:nvPicPr>
        <p:blipFill>
          <a:blip r:embed="rId4"/>
          <a:stretch>
            <a:fillRect/>
          </a:stretch>
        </p:blipFill>
        <p:spPr>
          <a:xfrm>
            <a:off x="858838" y="3802447"/>
            <a:ext cx="4787900" cy="2690428"/>
          </a:xfrm>
          <a:prstGeom prst="rect">
            <a:avLst/>
          </a:prstGeom>
        </p:spPr>
      </p:pic>
    </p:spTree>
    <p:extLst>
      <p:ext uri="{BB962C8B-B14F-4D97-AF65-F5344CB8AC3E}">
        <p14:creationId xmlns:p14="http://schemas.microsoft.com/office/powerpoint/2010/main" val="34087275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67D84AB-4E0A-8E4A-9A21-FFF257970467}"/>
              </a:ext>
            </a:extLst>
          </p:cNvPr>
          <p:cNvSpPr>
            <a:spLocks noGrp="1"/>
          </p:cNvSpPr>
          <p:nvPr>
            <p:ph type="title"/>
          </p:nvPr>
        </p:nvSpPr>
        <p:spPr/>
        <p:txBody>
          <a:bodyPr/>
          <a:lstStyle/>
          <a:p>
            <a:r>
              <a:rPr lang="en" dirty="0"/>
              <a:t>Creating Joins with the </a:t>
            </a:r>
            <a:r>
              <a:rPr lang="en" b="1" dirty="0"/>
              <a:t>ON </a:t>
            </a:r>
            <a:r>
              <a:rPr lang="en" dirty="0"/>
              <a:t>Clause </a:t>
            </a:r>
            <a:endParaRPr lang="es-ES_tradnl" dirty="0"/>
          </a:p>
        </p:txBody>
      </p:sp>
      <p:pic>
        <p:nvPicPr>
          <p:cNvPr id="4" name="Marcador de contenido 3">
            <a:extLst>
              <a:ext uri="{FF2B5EF4-FFF2-40B4-BE49-F238E27FC236}">
                <a16:creationId xmlns:a16="http://schemas.microsoft.com/office/drawing/2014/main" id="{B66F56FB-771B-B44A-9503-389054ABE47C}"/>
              </a:ext>
            </a:extLst>
          </p:cNvPr>
          <p:cNvPicPr>
            <a:picLocks noGrp="1" noChangeAspect="1"/>
          </p:cNvPicPr>
          <p:nvPr>
            <p:ph sz="quarter" idx="13"/>
          </p:nvPr>
        </p:nvPicPr>
        <p:blipFill>
          <a:blip r:embed="rId2"/>
          <a:stretch>
            <a:fillRect/>
          </a:stretch>
        </p:blipFill>
        <p:spPr>
          <a:xfrm>
            <a:off x="999013" y="1438275"/>
            <a:ext cx="6193474" cy="3424237"/>
          </a:xfrm>
          <a:prstGeom prst="rect">
            <a:avLst/>
          </a:prstGeom>
        </p:spPr>
      </p:pic>
      <p:pic>
        <p:nvPicPr>
          <p:cNvPr id="5" name="Imagen 4">
            <a:extLst>
              <a:ext uri="{FF2B5EF4-FFF2-40B4-BE49-F238E27FC236}">
                <a16:creationId xmlns:a16="http://schemas.microsoft.com/office/drawing/2014/main" id="{6EA44C61-C05E-A645-843A-9DB80393C449}"/>
              </a:ext>
            </a:extLst>
          </p:cNvPr>
          <p:cNvPicPr>
            <a:picLocks noChangeAspect="1"/>
          </p:cNvPicPr>
          <p:nvPr/>
        </p:nvPicPr>
        <p:blipFill>
          <a:blip r:embed="rId3"/>
          <a:stretch>
            <a:fillRect/>
          </a:stretch>
        </p:blipFill>
        <p:spPr>
          <a:xfrm>
            <a:off x="6400542" y="3771900"/>
            <a:ext cx="5478720" cy="2720975"/>
          </a:xfrm>
          <a:prstGeom prst="rect">
            <a:avLst/>
          </a:prstGeom>
        </p:spPr>
      </p:pic>
    </p:spTree>
    <p:extLst>
      <p:ext uri="{BB962C8B-B14F-4D97-AF65-F5344CB8AC3E}">
        <p14:creationId xmlns:p14="http://schemas.microsoft.com/office/powerpoint/2010/main" val="157272898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91130C1-B6BD-654C-A11E-559E7A7F1442}"/>
              </a:ext>
            </a:extLst>
          </p:cNvPr>
          <p:cNvSpPr>
            <a:spLocks noGrp="1"/>
          </p:cNvSpPr>
          <p:nvPr>
            <p:ph type="title"/>
          </p:nvPr>
        </p:nvSpPr>
        <p:spPr/>
        <p:txBody>
          <a:bodyPr/>
          <a:lstStyle/>
          <a:p>
            <a:r>
              <a:rPr lang="es-CO" dirty="0"/>
              <a:t>Retrieving Records with Nonequijoins </a:t>
            </a:r>
            <a:endParaRPr lang="es-ES_tradnl" dirty="0"/>
          </a:p>
        </p:txBody>
      </p:sp>
      <p:pic>
        <p:nvPicPr>
          <p:cNvPr id="4" name="Marcador de contenido 3">
            <a:extLst>
              <a:ext uri="{FF2B5EF4-FFF2-40B4-BE49-F238E27FC236}">
                <a16:creationId xmlns:a16="http://schemas.microsoft.com/office/drawing/2014/main" id="{204B313B-E212-424C-B482-0FFA3E72E8AB}"/>
              </a:ext>
            </a:extLst>
          </p:cNvPr>
          <p:cNvPicPr>
            <a:picLocks noGrp="1" noChangeAspect="1"/>
          </p:cNvPicPr>
          <p:nvPr>
            <p:ph sz="quarter" idx="13"/>
          </p:nvPr>
        </p:nvPicPr>
        <p:blipFill>
          <a:blip r:embed="rId2"/>
          <a:stretch>
            <a:fillRect/>
          </a:stretch>
        </p:blipFill>
        <p:spPr>
          <a:xfrm>
            <a:off x="838200" y="1389856"/>
            <a:ext cx="8623300" cy="1778000"/>
          </a:xfrm>
          <a:prstGeom prst="rect">
            <a:avLst/>
          </a:prstGeom>
        </p:spPr>
      </p:pic>
      <p:pic>
        <p:nvPicPr>
          <p:cNvPr id="6" name="Imagen 5">
            <a:extLst>
              <a:ext uri="{FF2B5EF4-FFF2-40B4-BE49-F238E27FC236}">
                <a16:creationId xmlns:a16="http://schemas.microsoft.com/office/drawing/2014/main" id="{E14D91F9-DBCB-6A48-801A-42C128AB904C}"/>
              </a:ext>
            </a:extLst>
          </p:cNvPr>
          <p:cNvPicPr>
            <a:picLocks noChangeAspect="1"/>
          </p:cNvPicPr>
          <p:nvPr/>
        </p:nvPicPr>
        <p:blipFill>
          <a:blip r:embed="rId3"/>
          <a:stretch>
            <a:fillRect/>
          </a:stretch>
        </p:blipFill>
        <p:spPr>
          <a:xfrm>
            <a:off x="7078083" y="3167856"/>
            <a:ext cx="4521200" cy="3352800"/>
          </a:xfrm>
          <a:prstGeom prst="rect">
            <a:avLst/>
          </a:prstGeom>
        </p:spPr>
      </p:pic>
    </p:spTree>
    <p:extLst>
      <p:ext uri="{BB962C8B-B14F-4D97-AF65-F5344CB8AC3E}">
        <p14:creationId xmlns:p14="http://schemas.microsoft.com/office/powerpoint/2010/main" val="3114611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4460246-33DC-AF4E-8431-4932904B5815}"/>
              </a:ext>
            </a:extLst>
          </p:cNvPr>
          <p:cNvSpPr>
            <a:spLocks noGrp="1"/>
          </p:cNvSpPr>
          <p:nvPr>
            <p:ph type="title"/>
          </p:nvPr>
        </p:nvSpPr>
        <p:spPr/>
        <p:txBody>
          <a:bodyPr/>
          <a:lstStyle/>
          <a:p>
            <a:r>
              <a:rPr lang="es-CO" b="1" dirty="0"/>
              <a:t>LEFT OUTER JOIN </a:t>
            </a:r>
            <a:endParaRPr lang="es-ES_tradnl" dirty="0"/>
          </a:p>
        </p:txBody>
      </p:sp>
      <p:pic>
        <p:nvPicPr>
          <p:cNvPr id="4" name="Marcador de contenido 3">
            <a:extLst>
              <a:ext uri="{FF2B5EF4-FFF2-40B4-BE49-F238E27FC236}">
                <a16:creationId xmlns:a16="http://schemas.microsoft.com/office/drawing/2014/main" id="{1B600B63-AE09-534F-B6FE-B7BFAC25B4BF}"/>
              </a:ext>
            </a:extLst>
          </p:cNvPr>
          <p:cNvPicPr>
            <a:picLocks noGrp="1" noChangeAspect="1"/>
          </p:cNvPicPr>
          <p:nvPr>
            <p:ph sz="quarter" idx="13"/>
          </p:nvPr>
        </p:nvPicPr>
        <p:blipFill>
          <a:blip r:embed="rId2"/>
          <a:stretch>
            <a:fillRect/>
          </a:stretch>
        </p:blipFill>
        <p:spPr>
          <a:xfrm>
            <a:off x="1979612" y="1442244"/>
            <a:ext cx="8775700" cy="1308100"/>
          </a:xfrm>
          <a:prstGeom prst="rect">
            <a:avLst/>
          </a:prstGeom>
        </p:spPr>
      </p:pic>
      <p:pic>
        <p:nvPicPr>
          <p:cNvPr id="5" name="Imagen 4">
            <a:extLst>
              <a:ext uri="{FF2B5EF4-FFF2-40B4-BE49-F238E27FC236}">
                <a16:creationId xmlns:a16="http://schemas.microsoft.com/office/drawing/2014/main" id="{49180BCA-BCB1-074A-AAF4-4C22D1C54E05}"/>
              </a:ext>
            </a:extLst>
          </p:cNvPr>
          <p:cNvPicPr>
            <a:picLocks noChangeAspect="1"/>
          </p:cNvPicPr>
          <p:nvPr/>
        </p:nvPicPr>
        <p:blipFill>
          <a:blip r:embed="rId3"/>
          <a:stretch>
            <a:fillRect/>
          </a:stretch>
        </p:blipFill>
        <p:spPr>
          <a:xfrm>
            <a:off x="3382962" y="2750344"/>
            <a:ext cx="5969000" cy="3822700"/>
          </a:xfrm>
          <a:prstGeom prst="rect">
            <a:avLst/>
          </a:prstGeom>
        </p:spPr>
      </p:pic>
    </p:spTree>
    <p:extLst>
      <p:ext uri="{BB962C8B-B14F-4D97-AF65-F5344CB8AC3E}">
        <p14:creationId xmlns:p14="http://schemas.microsoft.com/office/powerpoint/2010/main" val="17329065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B165A6-78AE-1046-8B8D-7A172E7C2FB9}"/>
              </a:ext>
            </a:extLst>
          </p:cNvPr>
          <p:cNvSpPr>
            <a:spLocks noGrp="1"/>
          </p:cNvSpPr>
          <p:nvPr>
            <p:ph type="title"/>
          </p:nvPr>
        </p:nvSpPr>
        <p:spPr/>
        <p:txBody>
          <a:bodyPr/>
          <a:lstStyle/>
          <a:p>
            <a:r>
              <a:rPr lang="es-CO" b="1" dirty="0"/>
              <a:t>RIGHT OUTER JOIN </a:t>
            </a:r>
            <a:endParaRPr lang="es-ES_tradnl" dirty="0"/>
          </a:p>
        </p:txBody>
      </p:sp>
      <p:pic>
        <p:nvPicPr>
          <p:cNvPr id="4" name="Marcador de contenido 3">
            <a:extLst>
              <a:ext uri="{FF2B5EF4-FFF2-40B4-BE49-F238E27FC236}">
                <a16:creationId xmlns:a16="http://schemas.microsoft.com/office/drawing/2014/main" id="{A2C1626F-A0B3-6543-8250-A8E553E5F507}"/>
              </a:ext>
            </a:extLst>
          </p:cNvPr>
          <p:cNvPicPr>
            <a:picLocks noGrp="1" noChangeAspect="1"/>
          </p:cNvPicPr>
          <p:nvPr>
            <p:ph sz="quarter" idx="13"/>
          </p:nvPr>
        </p:nvPicPr>
        <p:blipFill>
          <a:blip r:embed="rId2"/>
          <a:stretch>
            <a:fillRect/>
          </a:stretch>
        </p:blipFill>
        <p:spPr>
          <a:xfrm>
            <a:off x="1020763" y="1532731"/>
            <a:ext cx="9550400" cy="1206500"/>
          </a:xfrm>
          <a:prstGeom prst="rect">
            <a:avLst/>
          </a:prstGeom>
        </p:spPr>
      </p:pic>
      <p:pic>
        <p:nvPicPr>
          <p:cNvPr id="5" name="Imagen 4">
            <a:extLst>
              <a:ext uri="{FF2B5EF4-FFF2-40B4-BE49-F238E27FC236}">
                <a16:creationId xmlns:a16="http://schemas.microsoft.com/office/drawing/2014/main" id="{BCDE2067-AA5A-7840-AA6B-7AE8197A02A3}"/>
              </a:ext>
            </a:extLst>
          </p:cNvPr>
          <p:cNvPicPr>
            <a:picLocks noChangeAspect="1"/>
          </p:cNvPicPr>
          <p:nvPr/>
        </p:nvPicPr>
        <p:blipFill>
          <a:blip r:embed="rId3"/>
          <a:stretch>
            <a:fillRect/>
          </a:stretch>
        </p:blipFill>
        <p:spPr>
          <a:xfrm>
            <a:off x="3363913" y="2858294"/>
            <a:ext cx="4808537" cy="3303256"/>
          </a:xfrm>
          <a:prstGeom prst="rect">
            <a:avLst/>
          </a:prstGeom>
        </p:spPr>
      </p:pic>
    </p:spTree>
    <p:extLst>
      <p:ext uri="{BB962C8B-B14F-4D97-AF65-F5344CB8AC3E}">
        <p14:creationId xmlns:p14="http://schemas.microsoft.com/office/powerpoint/2010/main" val="415033335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731819C-0B56-8343-8AD0-FB2C5AEF6DD0}"/>
              </a:ext>
            </a:extLst>
          </p:cNvPr>
          <p:cNvSpPr>
            <a:spLocks noGrp="1"/>
          </p:cNvSpPr>
          <p:nvPr>
            <p:ph type="title"/>
          </p:nvPr>
        </p:nvSpPr>
        <p:spPr/>
        <p:txBody>
          <a:bodyPr/>
          <a:lstStyle/>
          <a:p>
            <a:r>
              <a:rPr lang="es-CO" b="1" dirty="0"/>
              <a:t>FULL OUTER JOIN </a:t>
            </a:r>
            <a:endParaRPr lang="es-ES_tradnl" dirty="0"/>
          </a:p>
        </p:txBody>
      </p:sp>
      <p:pic>
        <p:nvPicPr>
          <p:cNvPr id="4" name="Marcador de contenido 3">
            <a:extLst>
              <a:ext uri="{FF2B5EF4-FFF2-40B4-BE49-F238E27FC236}">
                <a16:creationId xmlns:a16="http://schemas.microsoft.com/office/drawing/2014/main" id="{25CB81D5-6D26-4946-BEFE-8A5A10BFA794}"/>
              </a:ext>
            </a:extLst>
          </p:cNvPr>
          <p:cNvPicPr>
            <a:picLocks noGrp="1" noChangeAspect="1"/>
          </p:cNvPicPr>
          <p:nvPr>
            <p:ph sz="quarter" idx="13"/>
          </p:nvPr>
        </p:nvPicPr>
        <p:blipFill>
          <a:blip r:embed="rId2"/>
          <a:stretch>
            <a:fillRect/>
          </a:stretch>
        </p:blipFill>
        <p:spPr>
          <a:xfrm>
            <a:off x="1390650" y="1421606"/>
            <a:ext cx="9410700" cy="1257300"/>
          </a:xfrm>
          <a:prstGeom prst="rect">
            <a:avLst/>
          </a:prstGeom>
        </p:spPr>
      </p:pic>
      <p:pic>
        <p:nvPicPr>
          <p:cNvPr id="5" name="Imagen 4">
            <a:extLst>
              <a:ext uri="{FF2B5EF4-FFF2-40B4-BE49-F238E27FC236}">
                <a16:creationId xmlns:a16="http://schemas.microsoft.com/office/drawing/2014/main" id="{08391033-2317-7E43-9793-53640DD366B3}"/>
              </a:ext>
            </a:extLst>
          </p:cNvPr>
          <p:cNvPicPr>
            <a:picLocks noChangeAspect="1"/>
          </p:cNvPicPr>
          <p:nvPr/>
        </p:nvPicPr>
        <p:blipFill>
          <a:blip r:embed="rId3"/>
          <a:stretch>
            <a:fillRect/>
          </a:stretch>
        </p:blipFill>
        <p:spPr>
          <a:xfrm>
            <a:off x="3479800" y="2747169"/>
            <a:ext cx="5232400" cy="4025900"/>
          </a:xfrm>
          <a:prstGeom prst="rect">
            <a:avLst/>
          </a:prstGeom>
        </p:spPr>
      </p:pic>
    </p:spTree>
    <p:extLst>
      <p:ext uri="{BB962C8B-B14F-4D97-AF65-F5344CB8AC3E}">
        <p14:creationId xmlns:p14="http://schemas.microsoft.com/office/powerpoint/2010/main" val="32733847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1131739-10DB-B04A-82F5-0783F64373F6}"/>
              </a:ext>
            </a:extLst>
          </p:cNvPr>
          <p:cNvSpPr>
            <a:spLocks noGrp="1"/>
          </p:cNvSpPr>
          <p:nvPr>
            <p:ph type="title"/>
          </p:nvPr>
        </p:nvSpPr>
        <p:spPr/>
        <p:txBody>
          <a:bodyPr/>
          <a:lstStyle/>
          <a:p>
            <a:r>
              <a:rPr lang="es-CO" dirty="0"/>
              <a:t>Creating Cross Joins </a:t>
            </a:r>
            <a:endParaRPr lang="es-ES_tradnl" dirty="0"/>
          </a:p>
        </p:txBody>
      </p:sp>
      <p:pic>
        <p:nvPicPr>
          <p:cNvPr id="4" name="Marcador de contenido 3">
            <a:extLst>
              <a:ext uri="{FF2B5EF4-FFF2-40B4-BE49-F238E27FC236}">
                <a16:creationId xmlns:a16="http://schemas.microsoft.com/office/drawing/2014/main" id="{8996DCCF-7AAA-6447-980D-2A5683027DF5}"/>
              </a:ext>
            </a:extLst>
          </p:cNvPr>
          <p:cNvPicPr>
            <a:picLocks noGrp="1" noChangeAspect="1"/>
          </p:cNvPicPr>
          <p:nvPr>
            <p:ph sz="quarter" idx="13"/>
          </p:nvPr>
        </p:nvPicPr>
        <p:blipFill>
          <a:blip r:embed="rId2"/>
          <a:stretch>
            <a:fillRect/>
          </a:stretch>
        </p:blipFill>
        <p:spPr>
          <a:xfrm>
            <a:off x="1073150" y="1720850"/>
            <a:ext cx="10045700" cy="3416300"/>
          </a:xfrm>
          <a:prstGeom prst="rect">
            <a:avLst/>
          </a:prstGeom>
        </p:spPr>
      </p:pic>
    </p:spTree>
    <p:extLst>
      <p:ext uri="{BB962C8B-B14F-4D97-AF65-F5344CB8AC3E}">
        <p14:creationId xmlns:p14="http://schemas.microsoft.com/office/powerpoint/2010/main" val="5457691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49B06E-AFCC-EC4C-878A-03EB8DC3B825}"/>
              </a:ext>
            </a:extLst>
          </p:cNvPr>
          <p:cNvSpPr>
            <a:spLocks noGrp="1"/>
          </p:cNvSpPr>
          <p:nvPr>
            <p:ph type="title"/>
          </p:nvPr>
        </p:nvSpPr>
        <p:spPr/>
        <p:txBody>
          <a:bodyPr/>
          <a:lstStyle/>
          <a:p>
            <a:r>
              <a:rPr lang="es-ES_tradnl" dirty="0"/>
              <a:t>Sentencias SQL utilizadas</a:t>
            </a:r>
          </a:p>
        </p:txBody>
      </p:sp>
      <p:sp>
        <p:nvSpPr>
          <p:cNvPr id="6" name="Marcador de contenido 5">
            <a:extLst>
              <a:ext uri="{FF2B5EF4-FFF2-40B4-BE49-F238E27FC236}">
                <a16:creationId xmlns:a16="http://schemas.microsoft.com/office/drawing/2014/main" id="{9DF282AA-D755-1143-BD59-B5CF5745FE72}"/>
              </a:ext>
            </a:extLst>
          </p:cNvPr>
          <p:cNvSpPr>
            <a:spLocks noGrp="1"/>
          </p:cNvSpPr>
          <p:nvPr>
            <p:ph sz="quarter" idx="13"/>
          </p:nvPr>
        </p:nvSpPr>
        <p:spPr/>
        <p:txBody>
          <a:bodyPr/>
          <a:lstStyle/>
          <a:p>
            <a:endParaRPr lang="es-ES_tradnl"/>
          </a:p>
        </p:txBody>
      </p:sp>
      <p:pic>
        <p:nvPicPr>
          <p:cNvPr id="7" name="Imagen 6">
            <a:extLst>
              <a:ext uri="{FF2B5EF4-FFF2-40B4-BE49-F238E27FC236}">
                <a16:creationId xmlns:a16="http://schemas.microsoft.com/office/drawing/2014/main" id="{B6133D9A-80BB-4D4D-BCB8-5C89258E3D4F}"/>
              </a:ext>
            </a:extLst>
          </p:cNvPr>
          <p:cNvPicPr>
            <a:picLocks noChangeAspect="1"/>
          </p:cNvPicPr>
          <p:nvPr/>
        </p:nvPicPr>
        <p:blipFill>
          <a:blip r:embed="rId2"/>
          <a:stretch>
            <a:fillRect/>
          </a:stretch>
        </p:blipFill>
        <p:spPr>
          <a:xfrm>
            <a:off x="660087" y="1919287"/>
            <a:ext cx="10871200" cy="4648200"/>
          </a:xfrm>
          <a:prstGeom prst="rect">
            <a:avLst/>
          </a:prstGeom>
        </p:spPr>
      </p:pic>
    </p:spTree>
    <p:extLst>
      <p:ext uri="{BB962C8B-B14F-4D97-AF65-F5344CB8AC3E}">
        <p14:creationId xmlns:p14="http://schemas.microsoft.com/office/powerpoint/2010/main" val="115077906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1C78C5-8366-4748-9ADC-509985B5E50A}"/>
              </a:ext>
            </a:extLst>
          </p:cNvPr>
          <p:cNvSpPr>
            <a:spLocks noGrp="1"/>
          </p:cNvSpPr>
          <p:nvPr>
            <p:ph type="title"/>
          </p:nvPr>
        </p:nvSpPr>
        <p:spPr/>
        <p:txBody>
          <a:bodyPr/>
          <a:lstStyle/>
          <a:p>
            <a:r>
              <a:rPr lang="es-ES_tradnl" dirty="0"/>
              <a:t>Normas</a:t>
            </a:r>
          </a:p>
        </p:txBody>
      </p:sp>
      <p:sp>
        <p:nvSpPr>
          <p:cNvPr id="3" name="Marcador de contenido 2">
            <a:extLst>
              <a:ext uri="{FF2B5EF4-FFF2-40B4-BE49-F238E27FC236}">
                <a16:creationId xmlns:a16="http://schemas.microsoft.com/office/drawing/2014/main" id="{CCEEECFF-9EA1-8847-A545-9BE534B3181A}"/>
              </a:ext>
            </a:extLst>
          </p:cNvPr>
          <p:cNvSpPr>
            <a:spLocks noGrp="1"/>
          </p:cNvSpPr>
          <p:nvPr>
            <p:ph sz="quarter" idx="13"/>
          </p:nvPr>
        </p:nvSpPr>
        <p:spPr/>
        <p:txBody>
          <a:bodyPr/>
          <a:lstStyle/>
          <a:p>
            <a:pPr marL="0" indent="0">
              <a:buNone/>
            </a:pPr>
            <a:r>
              <a:rPr lang="es-CO" dirty="0"/>
              <a:t>Los comités aceptados por la industria son ANSI y la Organización de Normas Internacionales (ISO). Tanto ANSI como ISO han aceptado SQL como el lenguaje estándar para bases de datos relacionales.</a:t>
            </a:r>
          </a:p>
          <a:p>
            <a:pPr marL="0" indent="0">
              <a:buNone/>
            </a:pPr>
            <a:endParaRPr lang="es-CO" dirty="0"/>
          </a:p>
        </p:txBody>
      </p:sp>
    </p:spTree>
    <p:extLst>
      <p:ext uri="{BB962C8B-B14F-4D97-AF65-F5344CB8AC3E}">
        <p14:creationId xmlns:p14="http://schemas.microsoft.com/office/powerpoint/2010/main" val="39399676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E78515D-ACA3-6C42-8F7F-21739B528A2C}"/>
              </a:ext>
            </a:extLst>
          </p:cNvPr>
          <p:cNvSpPr>
            <a:spLocks noGrp="1"/>
          </p:cNvSpPr>
          <p:nvPr>
            <p:ph type="title"/>
          </p:nvPr>
        </p:nvSpPr>
        <p:spPr/>
        <p:txBody>
          <a:bodyPr/>
          <a:lstStyle/>
          <a:p>
            <a:r>
              <a:rPr lang="es-CO" b="1" dirty="0"/>
              <a:t>HumanResources(HR) </a:t>
            </a:r>
            <a:r>
              <a:rPr lang="es-CO" dirty="0"/>
              <a:t>Schema Description </a:t>
            </a:r>
            <a:endParaRPr lang="es-ES_tradnl" dirty="0"/>
          </a:p>
        </p:txBody>
      </p:sp>
      <p:sp>
        <p:nvSpPr>
          <p:cNvPr id="3" name="Marcador de contenido 2">
            <a:extLst>
              <a:ext uri="{FF2B5EF4-FFF2-40B4-BE49-F238E27FC236}">
                <a16:creationId xmlns:a16="http://schemas.microsoft.com/office/drawing/2014/main" id="{93656F37-86F7-8C43-B647-CF6DA10C804E}"/>
              </a:ext>
            </a:extLst>
          </p:cNvPr>
          <p:cNvSpPr>
            <a:spLocks noGrp="1"/>
          </p:cNvSpPr>
          <p:nvPr>
            <p:ph sz="quarter" idx="13"/>
          </p:nvPr>
        </p:nvSpPr>
        <p:spPr/>
        <p:txBody>
          <a:bodyPr/>
          <a:lstStyle/>
          <a:p>
            <a:endParaRPr lang="es-ES_tradnl" dirty="0"/>
          </a:p>
        </p:txBody>
      </p:sp>
    </p:spTree>
    <p:extLst>
      <p:ext uri="{BB962C8B-B14F-4D97-AF65-F5344CB8AC3E}">
        <p14:creationId xmlns:p14="http://schemas.microsoft.com/office/powerpoint/2010/main" val="47634992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78E33F1-FF88-8246-8878-818E927B58E7}"/>
              </a:ext>
            </a:extLst>
          </p:cNvPr>
          <p:cNvSpPr>
            <a:spLocks noGrp="1"/>
          </p:cNvSpPr>
          <p:nvPr>
            <p:ph type="title"/>
          </p:nvPr>
        </p:nvSpPr>
        <p:spPr/>
        <p:txBody>
          <a:bodyPr/>
          <a:lstStyle/>
          <a:p>
            <a:r>
              <a:rPr lang="en" dirty="0"/>
              <a:t>Alternative Quote (</a:t>
            </a:r>
            <a:r>
              <a:rPr lang="en" b="1" dirty="0"/>
              <a:t>q</a:t>
            </a:r>
            <a:r>
              <a:rPr lang="en" dirty="0"/>
              <a:t>) Operator </a:t>
            </a:r>
            <a:endParaRPr lang="es-ES_tradnl" dirty="0"/>
          </a:p>
        </p:txBody>
      </p:sp>
      <p:sp>
        <p:nvSpPr>
          <p:cNvPr id="3" name="Marcador de contenido 2">
            <a:extLst>
              <a:ext uri="{FF2B5EF4-FFF2-40B4-BE49-F238E27FC236}">
                <a16:creationId xmlns:a16="http://schemas.microsoft.com/office/drawing/2014/main" id="{85FA0F53-D9C2-224C-AC25-64877E37E1F2}"/>
              </a:ext>
            </a:extLst>
          </p:cNvPr>
          <p:cNvSpPr>
            <a:spLocks noGrp="1"/>
          </p:cNvSpPr>
          <p:nvPr>
            <p:ph sz="quarter" idx="13"/>
          </p:nvPr>
        </p:nvSpPr>
        <p:spPr>
          <a:xfrm>
            <a:off x="838200" y="1690688"/>
            <a:ext cx="10363826" cy="3424107"/>
          </a:xfrm>
        </p:spPr>
        <p:txBody>
          <a:bodyPr/>
          <a:lstStyle/>
          <a:p>
            <a:r>
              <a:rPr lang="en" dirty="0"/>
              <a:t>Specify your own quotation mark delimiter. </a:t>
            </a:r>
          </a:p>
          <a:p>
            <a:r>
              <a:rPr lang="en" dirty="0"/>
              <a:t>Select any delimiter. </a:t>
            </a:r>
          </a:p>
          <a:p>
            <a:r>
              <a:rPr lang="en" dirty="0"/>
              <a:t>Increase readability and usability. </a:t>
            </a:r>
          </a:p>
          <a:p>
            <a:endParaRPr lang="es-ES_tradnl" dirty="0"/>
          </a:p>
        </p:txBody>
      </p:sp>
      <p:pic>
        <p:nvPicPr>
          <p:cNvPr id="4" name="Imagen 3">
            <a:extLst>
              <a:ext uri="{FF2B5EF4-FFF2-40B4-BE49-F238E27FC236}">
                <a16:creationId xmlns:a16="http://schemas.microsoft.com/office/drawing/2014/main" id="{0E71F1B0-9963-2147-B36E-755E0F226E12}"/>
              </a:ext>
            </a:extLst>
          </p:cNvPr>
          <p:cNvPicPr>
            <a:picLocks noChangeAspect="1"/>
          </p:cNvPicPr>
          <p:nvPr/>
        </p:nvPicPr>
        <p:blipFill>
          <a:blip r:embed="rId2"/>
          <a:stretch>
            <a:fillRect/>
          </a:stretch>
        </p:blipFill>
        <p:spPr>
          <a:xfrm>
            <a:off x="863600" y="3174868"/>
            <a:ext cx="10490200" cy="1993900"/>
          </a:xfrm>
          <a:prstGeom prst="rect">
            <a:avLst/>
          </a:prstGeom>
        </p:spPr>
      </p:pic>
      <p:pic>
        <p:nvPicPr>
          <p:cNvPr id="5" name="Imagen 4">
            <a:extLst>
              <a:ext uri="{FF2B5EF4-FFF2-40B4-BE49-F238E27FC236}">
                <a16:creationId xmlns:a16="http://schemas.microsoft.com/office/drawing/2014/main" id="{5ADF4C7B-42E7-BE4B-AA74-5B75C3A59D1A}"/>
              </a:ext>
            </a:extLst>
          </p:cNvPr>
          <p:cNvPicPr>
            <a:picLocks noChangeAspect="1"/>
          </p:cNvPicPr>
          <p:nvPr/>
        </p:nvPicPr>
        <p:blipFill>
          <a:blip r:embed="rId3"/>
          <a:stretch>
            <a:fillRect/>
          </a:stretch>
        </p:blipFill>
        <p:spPr>
          <a:xfrm>
            <a:off x="7434263" y="4078158"/>
            <a:ext cx="4495800" cy="2362200"/>
          </a:xfrm>
          <a:prstGeom prst="rect">
            <a:avLst/>
          </a:prstGeom>
        </p:spPr>
      </p:pic>
    </p:spTree>
    <p:extLst>
      <p:ext uri="{BB962C8B-B14F-4D97-AF65-F5344CB8AC3E}">
        <p14:creationId xmlns:p14="http://schemas.microsoft.com/office/powerpoint/2010/main" val="11847355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DADD698-49B7-7D44-A575-A27323662231}"/>
              </a:ext>
            </a:extLst>
          </p:cNvPr>
          <p:cNvSpPr>
            <a:spLocks noGrp="1"/>
          </p:cNvSpPr>
          <p:nvPr>
            <p:ph type="title"/>
          </p:nvPr>
        </p:nvSpPr>
        <p:spPr/>
        <p:txBody>
          <a:bodyPr/>
          <a:lstStyle/>
          <a:p>
            <a:r>
              <a:rPr lang="es-CO" dirty="0"/>
              <a:t>Quiz </a:t>
            </a:r>
            <a:endParaRPr lang="es-ES_tradnl" dirty="0"/>
          </a:p>
        </p:txBody>
      </p:sp>
      <p:pic>
        <p:nvPicPr>
          <p:cNvPr id="4" name="Imagen 3">
            <a:extLst>
              <a:ext uri="{FF2B5EF4-FFF2-40B4-BE49-F238E27FC236}">
                <a16:creationId xmlns:a16="http://schemas.microsoft.com/office/drawing/2014/main" id="{E7D6FFF1-53D2-A842-9DBA-18BE183B8B2A}"/>
              </a:ext>
            </a:extLst>
          </p:cNvPr>
          <p:cNvPicPr>
            <a:picLocks noChangeAspect="1"/>
          </p:cNvPicPr>
          <p:nvPr/>
        </p:nvPicPr>
        <p:blipFill rotWithShape="1">
          <a:blip r:embed="rId2"/>
          <a:srcRect t="19583"/>
          <a:stretch/>
        </p:blipFill>
        <p:spPr>
          <a:xfrm>
            <a:off x="1928542" y="1690688"/>
            <a:ext cx="7715521" cy="4629041"/>
          </a:xfrm>
          <a:prstGeom prst="rect">
            <a:avLst/>
          </a:prstGeom>
        </p:spPr>
      </p:pic>
    </p:spTree>
    <p:extLst>
      <p:ext uri="{BB962C8B-B14F-4D97-AF65-F5344CB8AC3E}">
        <p14:creationId xmlns:p14="http://schemas.microsoft.com/office/powerpoint/2010/main" val="1379144516"/>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347</TotalTime>
  <Words>533</Words>
  <Application>Microsoft Macintosh PowerPoint</Application>
  <PresentationFormat>Panorámica</PresentationFormat>
  <Paragraphs>64</Paragraphs>
  <Slides>47</Slides>
  <Notes>0</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47</vt:i4>
      </vt:variant>
    </vt:vector>
  </HeadingPairs>
  <TitlesOfParts>
    <vt:vector size="52" baseType="lpstr">
      <vt:lpstr>Arial</vt:lpstr>
      <vt:lpstr>Calibri</vt:lpstr>
      <vt:lpstr>Calibri Light</vt:lpstr>
      <vt:lpstr>Courier</vt:lpstr>
      <vt:lpstr>Tema de Office</vt:lpstr>
      <vt:lpstr>Oracle Database 12c: SQL Workshop I </vt:lpstr>
      <vt:lpstr>Concepto de base de datos relacional</vt:lpstr>
      <vt:lpstr>Definición de una base de datos relacional</vt:lpstr>
      <vt:lpstr>Modelo Entidad Relación (ER)</vt:lpstr>
      <vt:lpstr>Sentencias SQL utilizadas</vt:lpstr>
      <vt:lpstr>Normas</vt:lpstr>
      <vt:lpstr>HumanResources(HR) Schema Description </vt:lpstr>
      <vt:lpstr>Alternative Quote (q) Operator </vt:lpstr>
      <vt:lpstr>Quiz </vt:lpstr>
      <vt:lpstr>Comparison Operators </vt:lpstr>
      <vt:lpstr>Defining Conditions Using Logical Operators </vt:lpstr>
      <vt:lpstr>Rules of Precedence </vt:lpstr>
      <vt:lpstr>Using SQL Row Limiting Clause in a Query </vt:lpstr>
      <vt:lpstr>SQL Row Limiting Clause: Example</vt:lpstr>
      <vt:lpstr>Single-Row Functions </vt:lpstr>
      <vt:lpstr>Case-Conversion Functions </vt:lpstr>
      <vt:lpstr>Character-Manipulation Functions </vt:lpstr>
      <vt:lpstr>Funciones de anidación</vt:lpstr>
      <vt:lpstr>Numeric Functions </vt:lpstr>
      <vt:lpstr>RR Date Format </vt:lpstr>
      <vt:lpstr>Arithmetic with Dates </vt:lpstr>
      <vt:lpstr>Date-Manipulation Functions </vt:lpstr>
      <vt:lpstr>Date-Manipulation Functions Examples</vt:lpstr>
      <vt:lpstr>Using ROUND and TRUNC Functions with Dates </vt:lpstr>
      <vt:lpstr>Explicit Data Type Conversion</vt:lpstr>
      <vt:lpstr>Elements of the Date Format Model </vt:lpstr>
      <vt:lpstr>Number Format Elements </vt:lpstr>
      <vt:lpstr>General Functions </vt:lpstr>
      <vt:lpstr>Using the NVL2 Function </vt:lpstr>
      <vt:lpstr>Using the NULLIF Function </vt:lpstr>
      <vt:lpstr>Using the COALESCE Function </vt:lpstr>
      <vt:lpstr>Using the CASE Expression </vt:lpstr>
      <vt:lpstr>Using the DECODE Function </vt:lpstr>
      <vt:lpstr>Group Functions </vt:lpstr>
      <vt:lpstr>Group Functions and Null Values </vt:lpstr>
      <vt:lpstr>Creating Groups of Data: GROUP BY Clause Syntax </vt:lpstr>
      <vt:lpstr>Illegal Queries Using Group Functions </vt:lpstr>
      <vt:lpstr>Restricting Group Results with the HAVING Clause </vt:lpstr>
      <vt:lpstr>Joining Tables Using SQL:1999 Syntax </vt:lpstr>
      <vt:lpstr>Creating Natural Joins </vt:lpstr>
      <vt:lpstr>Retrieving Records with the USING Clause </vt:lpstr>
      <vt:lpstr>Creating Joins with the ON Clause </vt:lpstr>
      <vt:lpstr>Retrieving Records with Nonequijoins </vt:lpstr>
      <vt:lpstr>LEFT OUTER JOIN </vt:lpstr>
      <vt:lpstr>RIGHT OUTER JOIN </vt:lpstr>
      <vt:lpstr>FULL OUTER JOIN </vt:lpstr>
      <vt:lpstr>Creating Cross Joins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Database 12c: SQL Workshop I </dc:title>
  <dc:creator>Leandro Esneider Villalovos</dc:creator>
  <cp:lastModifiedBy>Leandro Esneider Villalovos</cp:lastModifiedBy>
  <cp:revision>31</cp:revision>
  <dcterms:created xsi:type="dcterms:W3CDTF">2019-03-28T20:58:20Z</dcterms:created>
  <dcterms:modified xsi:type="dcterms:W3CDTF">2019-03-29T02:47:42Z</dcterms:modified>
</cp:coreProperties>
</file>